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54"/>
  </p:notesMasterIdLst>
  <p:sldIdLst>
    <p:sldId id="326" r:id="rId2"/>
    <p:sldId id="328" r:id="rId3"/>
    <p:sldId id="389" r:id="rId4"/>
    <p:sldId id="337" r:id="rId5"/>
    <p:sldId id="390" r:id="rId6"/>
    <p:sldId id="362" r:id="rId7"/>
    <p:sldId id="365" r:id="rId8"/>
    <p:sldId id="340" r:id="rId9"/>
    <p:sldId id="341" r:id="rId10"/>
    <p:sldId id="342" r:id="rId11"/>
    <p:sldId id="343" r:id="rId12"/>
    <p:sldId id="387" r:id="rId13"/>
    <p:sldId id="363" r:id="rId14"/>
    <p:sldId id="402" r:id="rId15"/>
    <p:sldId id="391" r:id="rId16"/>
    <p:sldId id="358" r:id="rId17"/>
    <p:sldId id="356" r:id="rId18"/>
    <p:sldId id="403" r:id="rId19"/>
    <p:sldId id="388" r:id="rId20"/>
    <p:sldId id="364" r:id="rId21"/>
    <p:sldId id="392" r:id="rId22"/>
    <p:sldId id="345" r:id="rId23"/>
    <p:sldId id="393" r:id="rId24"/>
    <p:sldId id="394" r:id="rId25"/>
    <p:sldId id="361" r:id="rId26"/>
    <p:sldId id="349" r:id="rId27"/>
    <p:sldId id="396" r:id="rId28"/>
    <p:sldId id="350" r:id="rId29"/>
    <p:sldId id="397" r:id="rId30"/>
    <p:sldId id="395" r:id="rId31"/>
    <p:sldId id="351" r:id="rId32"/>
    <p:sldId id="352" r:id="rId33"/>
    <p:sldId id="353" r:id="rId34"/>
    <p:sldId id="398" r:id="rId35"/>
    <p:sldId id="380" r:id="rId36"/>
    <p:sldId id="385" r:id="rId37"/>
    <p:sldId id="366" r:id="rId38"/>
    <p:sldId id="399" r:id="rId39"/>
    <p:sldId id="372" r:id="rId40"/>
    <p:sldId id="400" r:id="rId41"/>
    <p:sldId id="367" r:id="rId42"/>
    <p:sldId id="369" r:id="rId43"/>
    <p:sldId id="370" r:id="rId44"/>
    <p:sldId id="375" r:id="rId45"/>
    <p:sldId id="376" r:id="rId46"/>
    <p:sldId id="377" r:id="rId47"/>
    <p:sldId id="401" r:id="rId48"/>
    <p:sldId id="384" r:id="rId49"/>
    <p:sldId id="381" r:id="rId50"/>
    <p:sldId id="383" r:id="rId51"/>
    <p:sldId id="382" r:id="rId52"/>
    <p:sldId id="354" r:id="rId53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6" autoAdjust="0"/>
    <p:restoredTop sz="98887" autoAdjust="0"/>
  </p:normalViewPr>
  <p:slideViewPr>
    <p:cSldViewPr>
      <p:cViewPr varScale="1">
        <p:scale>
          <a:sx n="116" d="100"/>
          <a:sy n="116" d="100"/>
        </p:scale>
        <p:origin x="-1476" y="-108"/>
      </p:cViewPr>
      <p:guideLst>
        <p:guide orient="horz" pos="1888"/>
        <p:guide pos="248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-366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BE92E-5789-442B-B0F5-96337F0486FF}" type="datetimeFigureOut">
              <a:rPr lang="ko-KR" altLang="en-US" smtClean="0"/>
              <a:pPr/>
              <a:t>2014-03-28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544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마지막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 userDrawn="1"/>
        </p:nvSpPr>
        <p:spPr bwMode="auto">
          <a:xfrm>
            <a:off x="0" y="0"/>
            <a:ext cx="9906000" cy="566738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200" b="1" dirty="0">
              <a:solidFill>
                <a:srgbClr val="000000"/>
              </a:solidFill>
              <a:latin typeface="Arial" pitchFamily="34" charset="0"/>
              <a:ea typeface="돋움체" pitchFamily="49" charset="-127"/>
            </a:endParaRPr>
          </a:p>
        </p:txBody>
      </p:sp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542925"/>
            <a:ext cx="9906000" cy="284163"/>
          </a:xfrm>
          <a:prstGeom prst="rect">
            <a:avLst/>
          </a:prstGeom>
          <a:solidFill>
            <a:srgbClr val="18519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sz="1200" b="1" dirty="0">
              <a:solidFill>
                <a:srgbClr val="000000"/>
              </a:solidFill>
              <a:latin typeface="Arial" pitchFamily="34" charset="0"/>
              <a:ea typeface="돋움체" pitchFamily="49" charset="-127"/>
            </a:endParaRPr>
          </a:p>
        </p:txBody>
      </p:sp>
      <p:sp>
        <p:nvSpPr>
          <p:cNvPr id="4" name="Text Box 14"/>
          <p:cNvSpPr txBox="1">
            <a:spLocks noChangeArrowheads="1"/>
          </p:cNvSpPr>
          <p:nvPr userDrawn="1"/>
        </p:nvSpPr>
        <p:spPr bwMode="auto">
          <a:xfrm>
            <a:off x="0" y="577850"/>
            <a:ext cx="9601200" cy="2127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54864" tIns="0" rIns="0" bIns="0" anchor="ctr">
            <a:spAutoFit/>
          </a:bodyPr>
          <a:lstStyle/>
          <a:p>
            <a:pPr>
              <a:tabLst>
                <a:tab pos="311150" algn="l"/>
              </a:tabLst>
              <a:defRPr/>
            </a:pPr>
            <a:r>
              <a:rPr lang="ko-KR" altLang="en-GB" sz="1200" b="1" dirty="0">
                <a:solidFill>
                  <a:srgbClr val="FFFFFF"/>
                </a:solidFill>
                <a:latin typeface="Arial" pitchFamily="34" charset="0"/>
                <a:ea typeface="돋움체" pitchFamily="49" charset="-127"/>
              </a:rPr>
              <a:t>	</a:t>
            </a:r>
          </a:p>
        </p:txBody>
      </p:sp>
      <p:sp>
        <p:nvSpPr>
          <p:cNvPr id="5" name="Rectangle 21"/>
          <p:cNvSpPr>
            <a:spLocks noGrp="1" noChangeArrowheads="1"/>
          </p:cNvSpPr>
          <p:nvPr/>
        </p:nvSpPr>
        <p:spPr bwMode="auto">
          <a:xfrm>
            <a:off x="381000" y="1600200"/>
            <a:ext cx="9144000" cy="4648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tIns="91440" bIns="0"/>
          <a:lstStyle/>
          <a:p>
            <a:pPr eaLnBrk="0" hangingPunct="0">
              <a:defRPr/>
            </a:pPr>
            <a:r>
              <a:rPr lang="ko-KR" altLang="en-GB" sz="1600" b="1" kern="0" dirty="0">
                <a:latin typeface="맑은 고딕" pitchFamily="50" charset="-127"/>
                <a:ea typeface="맑은 고딕" pitchFamily="50" charset="-127"/>
                <a:cs typeface="+mj-cs"/>
              </a:rPr>
              <a:t>                  </a:t>
            </a:r>
          </a:p>
          <a:p>
            <a:pPr marL="0" lvl="1" eaLnBrk="0" hangingPunct="0">
              <a:defRPr/>
            </a:pPr>
            <a:r>
              <a:rPr lang="ko-KR" altLang="en-GB" sz="1600" b="1" kern="0" dirty="0"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 marL="0" lvl="2" eaLnBrk="0" hangingPunct="0">
              <a:defRPr/>
            </a:pPr>
            <a:r>
              <a:rPr lang="ko-KR" altLang="en-GB" sz="1600" b="1" kern="0" dirty="0"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 marL="0" lvl="3" eaLnBrk="0" hangingPunct="0">
              <a:defRPr/>
            </a:pPr>
            <a:r>
              <a:rPr lang="ko-KR" altLang="en-GB" sz="1600" b="1" kern="0" dirty="0"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 marL="0" lvl="4" eaLnBrk="0" hangingPunct="0">
              <a:defRPr/>
            </a:pPr>
            <a:r>
              <a:rPr lang="ko-KR" altLang="en-GB" sz="1600" b="1" kern="0" dirty="0">
                <a:latin typeface="맑은 고딕" pitchFamily="50" charset="-127"/>
                <a:ea typeface="맑은 고딕" pitchFamily="50" charset="-127"/>
              </a:rPr>
              <a:t>      </a:t>
            </a:r>
          </a:p>
        </p:txBody>
      </p:sp>
      <p:pic>
        <p:nvPicPr>
          <p:cNvPr id="7" name="Picture 4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6130019"/>
            <a:ext cx="1079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493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마지막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1"/>
          <p:cNvSpPr>
            <a:spLocks noGrp="1" noChangeArrowheads="1"/>
          </p:cNvSpPr>
          <p:nvPr/>
        </p:nvSpPr>
        <p:spPr bwMode="auto">
          <a:xfrm>
            <a:off x="381000" y="1600200"/>
            <a:ext cx="9144000" cy="4648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tIns="91440" bIns="0"/>
          <a:lstStyle/>
          <a:p>
            <a:pPr eaLnBrk="0" hangingPunct="0">
              <a:defRPr/>
            </a:pPr>
            <a:r>
              <a:rPr lang="ko-KR" altLang="en-GB" sz="1600" b="1" kern="0" dirty="0">
                <a:latin typeface="맑은 고딕" pitchFamily="50" charset="-127"/>
                <a:ea typeface="맑은 고딕" pitchFamily="50" charset="-127"/>
                <a:cs typeface="+mj-cs"/>
              </a:rPr>
              <a:t>                  </a:t>
            </a:r>
          </a:p>
          <a:p>
            <a:pPr marL="0" lvl="1" eaLnBrk="0" hangingPunct="0">
              <a:defRPr/>
            </a:pPr>
            <a:r>
              <a:rPr lang="ko-KR" altLang="en-GB" sz="1600" b="1" kern="0" dirty="0"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 marL="0" lvl="2" eaLnBrk="0" hangingPunct="0">
              <a:defRPr/>
            </a:pPr>
            <a:r>
              <a:rPr lang="ko-KR" altLang="en-GB" sz="1600" b="1" kern="0" dirty="0"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 marL="0" lvl="3" eaLnBrk="0" hangingPunct="0">
              <a:defRPr/>
            </a:pPr>
            <a:r>
              <a:rPr lang="ko-KR" altLang="en-GB" sz="1600" b="1" kern="0" dirty="0"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 marL="0" lvl="4" eaLnBrk="0" hangingPunct="0">
              <a:defRPr/>
            </a:pPr>
            <a:r>
              <a:rPr lang="ko-KR" altLang="en-GB" sz="1600" b="1" kern="0" dirty="0">
                <a:latin typeface="맑은 고딕" pitchFamily="50" charset="-127"/>
                <a:ea typeface="맑은 고딕" pitchFamily="50" charset="-127"/>
              </a:rPr>
              <a:t>      </a:t>
            </a:r>
          </a:p>
        </p:txBody>
      </p:sp>
      <p:pic>
        <p:nvPicPr>
          <p:cNvPr id="7" name="Picture 4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6130019"/>
            <a:ext cx="1079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765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>
            <a:grpSpLocks/>
          </p:cNvGrpSpPr>
          <p:nvPr userDrawn="1"/>
        </p:nvGrpSpPr>
        <p:grpSpPr bwMode="auto">
          <a:xfrm>
            <a:off x="152400" y="1371600"/>
            <a:ext cx="9601200" cy="5257800"/>
            <a:chOff x="96" y="864"/>
            <a:chExt cx="6048" cy="3312"/>
          </a:xfrm>
        </p:grpSpPr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96" y="864"/>
              <a:ext cx="6048" cy="3312"/>
              <a:chOff x="96" y="864"/>
              <a:chExt cx="6048" cy="3312"/>
            </a:xfrm>
          </p:grpSpPr>
          <p:sp>
            <p:nvSpPr>
              <p:cNvPr id="5" name="Line 10"/>
              <p:cNvSpPr>
                <a:spLocks noChangeShapeType="1"/>
              </p:cNvSpPr>
              <p:nvPr/>
            </p:nvSpPr>
            <p:spPr bwMode="auto">
              <a:xfrm>
                <a:off x="96" y="1008"/>
                <a:ext cx="6048" cy="0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ea"/>
                  <a:ea typeface="+mn-ea"/>
                </a:endParaRPr>
              </a:p>
            </p:txBody>
          </p:sp>
          <p:sp>
            <p:nvSpPr>
              <p:cNvPr id="6" name="Line 11"/>
              <p:cNvSpPr>
                <a:spLocks noChangeShapeType="1"/>
              </p:cNvSpPr>
              <p:nvPr/>
            </p:nvSpPr>
            <p:spPr bwMode="auto">
              <a:xfrm>
                <a:off x="96" y="3936"/>
                <a:ext cx="6048" cy="0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ea"/>
                  <a:ea typeface="+mn-ea"/>
                </a:endParaRPr>
              </a:p>
            </p:txBody>
          </p:sp>
          <p:sp>
            <p:nvSpPr>
              <p:cNvPr id="7" name="Line 12"/>
              <p:cNvSpPr>
                <a:spLocks noChangeShapeType="1"/>
              </p:cNvSpPr>
              <p:nvPr/>
            </p:nvSpPr>
            <p:spPr bwMode="auto">
              <a:xfrm flipV="1">
                <a:off x="240" y="864"/>
                <a:ext cx="0" cy="3312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ea"/>
                  <a:ea typeface="+mn-ea"/>
                </a:endParaRPr>
              </a:p>
            </p:txBody>
          </p:sp>
          <p:sp>
            <p:nvSpPr>
              <p:cNvPr id="8" name="Line 13"/>
              <p:cNvSpPr>
                <a:spLocks noChangeShapeType="1"/>
              </p:cNvSpPr>
              <p:nvPr/>
            </p:nvSpPr>
            <p:spPr bwMode="auto">
              <a:xfrm flipV="1">
                <a:off x="6000" y="864"/>
                <a:ext cx="0" cy="3312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ea"/>
                  <a:ea typeface="+mn-ea"/>
                </a:endParaRPr>
              </a:p>
            </p:txBody>
          </p:sp>
        </p:grpSp>
        <p:sp>
          <p:nvSpPr>
            <p:cNvPr id="4" name="Line 19"/>
            <p:cNvSpPr>
              <a:spLocks noChangeShapeType="1"/>
            </p:cNvSpPr>
            <p:nvPr userDrawn="1"/>
          </p:nvSpPr>
          <p:spPr bwMode="auto">
            <a:xfrm>
              <a:off x="96" y="1344"/>
              <a:ext cx="144" cy="0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4784725" y="6524625"/>
            <a:ext cx="336550" cy="241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eaLnBrk="0" fontAlgn="auto" hangingPunct="0">
              <a:spcAft>
                <a:spcPts val="0"/>
              </a:spcAft>
              <a:defRPr/>
            </a:pPr>
            <a:fld id="{CD24781A-AA24-42D8-B98E-B12B5B59F783}" type="slidenum">
              <a:rPr kumimoji="0" lang="ko-KR" altLang="en-GB" sz="1000">
                <a:latin typeface="+mn-ea"/>
                <a:ea typeface="+mn-ea"/>
              </a:rPr>
              <a:pPr eaLnBrk="0" fontAlgn="auto" hangingPunct="0">
                <a:spcAft>
                  <a:spcPts val="0"/>
                </a:spcAft>
                <a:defRPr/>
              </a:pPr>
              <a:t>‹#›</a:t>
            </a:fld>
            <a:endParaRPr kumimoji="0" lang="en-GB" altLang="ko-KR" sz="1000" dirty="0"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 userDrawn="1"/>
        </p:nvSpPr>
        <p:spPr bwMode="auto">
          <a:xfrm>
            <a:off x="238125" y="285728"/>
            <a:ext cx="571471" cy="563585"/>
          </a:xfrm>
          <a:prstGeom prst="rect">
            <a:avLst/>
          </a:prstGeom>
          <a:solidFill>
            <a:srgbClr val="185196"/>
          </a:solidFill>
          <a:ln w="28575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none" anchor="ctr"/>
          <a:lstStyle/>
          <a:p>
            <a:pPr fontAlgn="auto">
              <a:spcAft>
                <a:spcPts val="0"/>
              </a:spcAft>
              <a:defRPr/>
            </a:pPr>
            <a:endParaRPr lang="ko-KR" altLang="en-US" sz="12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auto">
          <a:xfrm>
            <a:off x="881063" y="542925"/>
            <a:ext cx="9024937" cy="284163"/>
          </a:xfrm>
          <a:prstGeom prst="rect">
            <a:avLst/>
          </a:prstGeom>
          <a:solidFill>
            <a:srgbClr val="18519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Aft>
                <a:spcPts val="0"/>
              </a:spcAft>
              <a:defRPr/>
            </a:pPr>
            <a:endParaRPr lang="ko-KR" altLang="en-US" sz="12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5" name="Rectangle 21"/>
          <p:cNvSpPr>
            <a:spLocks noGrp="1" noChangeArrowheads="1"/>
          </p:cNvSpPr>
          <p:nvPr/>
        </p:nvSpPr>
        <p:spPr bwMode="auto">
          <a:xfrm>
            <a:off x="381000" y="1600200"/>
            <a:ext cx="9144000" cy="4648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tIns="91440" bIns="0"/>
          <a:lstStyle/>
          <a:p>
            <a:pPr eaLnBrk="0" fontAlgn="auto" hangingPunct="0">
              <a:spcAft>
                <a:spcPts val="0"/>
              </a:spcAft>
              <a:defRPr/>
            </a:pPr>
            <a:r>
              <a:rPr kumimoji="0" lang="ko-KR" altLang="en-GB" sz="1600" b="1" kern="0" dirty="0">
                <a:latin typeface="+mn-ea"/>
                <a:ea typeface="+mn-ea"/>
                <a:cs typeface="+mj-cs"/>
              </a:rPr>
              <a:t>                  </a:t>
            </a:r>
          </a:p>
          <a:p>
            <a:pPr marL="0" lvl="1" eaLnBrk="0" fontAlgn="auto" hangingPunct="0">
              <a:spcAft>
                <a:spcPts val="0"/>
              </a:spcAft>
              <a:defRPr/>
            </a:pPr>
            <a:r>
              <a:rPr kumimoji="0" lang="ko-KR" altLang="en-GB" sz="1600" b="1" kern="0" dirty="0">
                <a:latin typeface="+mn-ea"/>
                <a:ea typeface="+mn-ea"/>
              </a:rPr>
              <a:t>     </a:t>
            </a:r>
          </a:p>
          <a:p>
            <a:pPr marL="0" lvl="2" eaLnBrk="0" fontAlgn="auto" hangingPunct="0">
              <a:spcAft>
                <a:spcPts val="0"/>
              </a:spcAft>
              <a:defRPr/>
            </a:pPr>
            <a:r>
              <a:rPr kumimoji="0" lang="ko-KR" altLang="en-GB" sz="1600" b="1" kern="0" dirty="0">
                <a:latin typeface="+mn-ea"/>
                <a:ea typeface="+mn-ea"/>
              </a:rPr>
              <a:t>     </a:t>
            </a:r>
          </a:p>
          <a:p>
            <a:pPr marL="0" lvl="3" eaLnBrk="0" fontAlgn="auto" hangingPunct="0">
              <a:spcAft>
                <a:spcPts val="0"/>
              </a:spcAft>
              <a:defRPr/>
            </a:pPr>
            <a:r>
              <a:rPr kumimoji="0" lang="ko-KR" altLang="en-GB" sz="1600" b="1" kern="0" dirty="0">
                <a:latin typeface="+mn-ea"/>
                <a:ea typeface="+mn-ea"/>
              </a:rPr>
              <a:t>     </a:t>
            </a:r>
          </a:p>
          <a:p>
            <a:pPr marL="0" lvl="4" eaLnBrk="0" fontAlgn="auto" hangingPunct="0">
              <a:spcAft>
                <a:spcPts val="0"/>
              </a:spcAft>
              <a:defRPr/>
            </a:pPr>
            <a:r>
              <a:rPr kumimoji="0" lang="ko-KR" altLang="en-GB" sz="1600" b="1" kern="0" dirty="0">
                <a:latin typeface="+mn-ea"/>
                <a:ea typeface="+mn-ea"/>
              </a:rPr>
              <a:t>      </a:t>
            </a:r>
          </a:p>
        </p:txBody>
      </p:sp>
      <p:sp>
        <p:nvSpPr>
          <p:cNvPr id="23" name="Rectangle 14"/>
          <p:cNvSpPr>
            <a:spLocks noChangeArrowheads="1"/>
          </p:cNvSpPr>
          <p:nvPr userDrawn="1"/>
        </p:nvSpPr>
        <p:spPr bwMode="auto">
          <a:xfrm>
            <a:off x="233363" y="985859"/>
            <a:ext cx="6934215" cy="5586413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>
              <a:spcBef>
                <a:spcPct val="0"/>
              </a:spcBef>
              <a:defRPr/>
            </a:pPr>
            <a:endParaRPr lang="ko-KR" altLang="en-US" b="0"/>
          </a:p>
        </p:txBody>
      </p:sp>
      <p:sp>
        <p:nvSpPr>
          <p:cNvPr id="24" name="Rectangle 14"/>
          <p:cNvSpPr>
            <a:spLocks noChangeArrowheads="1"/>
          </p:cNvSpPr>
          <p:nvPr userDrawn="1"/>
        </p:nvSpPr>
        <p:spPr bwMode="auto">
          <a:xfrm>
            <a:off x="7264433" y="985859"/>
            <a:ext cx="2474913" cy="5586413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>
              <a:spcBef>
                <a:spcPct val="0"/>
              </a:spcBef>
              <a:defRPr/>
            </a:pPr>
            <a:endParaRPr lang="ko-KR" altLang="en-US" b="0"/>
          </a:p>
        </p:txBody>
      </p:sp>
      <p:pic>
        <p:nvPicPr>
          <p:cNvPr id="25" name="Picture 4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788" y="6582663"/>
            <a:ext cx="399558" cy="21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 userDrawn="1"/>
        </p:nvSpPr>
        <p:spPr>
          <a:xfrm>
            <a:off x="95216" y="857232"/>
            <a:ext cx="1071570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Layout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167896" y="857232"/>
            <a:ext cx="1214128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Description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510208" y="1484784"/>
            <a:ext cx="6315000" cy="476361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44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152400" y="1371600"/>
            <a:ext cx="9601200" cy="5257800"/>
            <a:chOff x="96" y="864"/>
            <a:chExt cx="6048" cy="3312"/>
          </a:xfrm>
        </p:grpSpPr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96" y="864"/>
              <a:ext cx="6048" cy="3312"/>
              <a:chOff x="96" y="864"/>
              <a:chExt cx="6048" cy="3312"/>
            </a:xfrm>
          </p:grpSpPr>
          <p:sp>
            <p:nvSpPr>
              <p:cNvPr id="23" name="Line 10"/>
              <p:cNvSpPr>
                <a:spLocks noChangeShapeType="1"/>
              </p:cNvSpPr>
              <p:nvPr/>
            </p:nvSpPr>
            <p:spPr bwMode="auto">
              <a:xfrm>
                <a:off x="96" y="1008"/>
                <a:ext cx="6048" cy="0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4" name="Line 11"/>
              <p:cNvSpPr>
                <a:spLocks noChangeShapeType="1"/>
              </p:cNvSpPr>
              <p:nvPr/>
            </p:nvSpPr>
            <p:spPr bwMode="auto">
              <a:xfrm>
                <a:off x="96" y="3936"/>
                <a:ext cx="6048" cy="0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5" name="Line 12"/>
              <p:cNvSpPr>
                <a:spLocks noChangeShapeType="1"/>
              </p:cNvSpPr>
              <p:nvPr/>
            </p:nvSpPr>
            <p:spPr bwMode="auto">
              <a:xfrm flipV="1">
                <a:off x="240" y="864"/>
                <a:ext cx="0" cy="3312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6" name="Line 13"/>
              <p:cNvSpPr>
                <a:spLocks noChangeShapeType="1"/>
              </p:cNvSpPr>
              <p:nvPr/>
            </p:nvSpPr>
            <p:spPr bwMode="auto">
              <a:xfrm flipV="1">
                <a:off x="6000" y="864"/>
                <a:ext cx="0" cy="3312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2" name="Line 19"/>
            <p:cNvSpPr>
              <a:spLocks noChangeShapeType="1"/>
            </p:cNvSpPr>
            <p:nvPr userDrawn="1"/>
          </p:nvSpPr>
          <p:spPr bwMode="auto">
            <a:xfrm>
              <a:off x="96" y="1344"/>
              <a:ext cx="144" cy="0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>
                <a:defRPr/>
              </a:pP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4784725" y="6524625"/>
            <a:ext cx="336550" cy="241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eaLnBrk="0" hangingPunct="0">
              <a:defRPr/>
            </a:pPr>
            <a:fld id="{8DD7F746-23FE-4307-9F9F-4773534C2140}" type="slidenum">
              <a:rPr lang="ko-KR" altLang="en-GB" sz="1000">
                <a:latin typeface="맑은 고딕" pitchFamily="50" charset="-127"/>
                <a:ea typeface="맑은 고딕" pitchFamily="50" charset="-127"/>
              </a:rPr>
              <a:pPr eaLnBrk="0" hangingPunct="0">
                <a:defRPr/>
              </a:pPr>
              <a:t>‹#›</a:t>
            </a:fld>
            <a:endParaRPr lang="en-GB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881063" y="542925"/>
            <a:ext cx="9024937" cy="284163"/>
          </a:xfrm>
          <a:prstGeom prst="rect">
            <a:avLst/>
          </a:prstGeom>
          <a:solidFill>
            <a:srgbClr val="18519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Aft>
                <a:spcPts val="0"/>
              </a:spcAft>
              <a:defRPr/>
            </a:pPr>
            <a:endParaRPr lang="ko-KR" altLang="en-US" sz="1200" b="1" dirty="0">
              <a:solidFill>
                <a:srgbClr val="000000"/>
              </a:solidFill>
              <a:latin typeface="Arial" pitchFamily="34" charset="0"/>
              <a:ea typeface="돋움체" pitchFamily="49" charset="-127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ko-KR" altLang="en-GB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마스터 제목 스타일 편집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238125" y="285728"/>
            <a:ext cx="571471" cy="563585"/>
          </a:xfrm>
          <a:prstGeom prst="rect">
            <a:avLst/>
          </a:prstGeom>
          <a:solidFill>
            <a:srgbClr val="185196"/>
          </a:solidFill>
          <a:ln w="28575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none" anchor="ctr"/>
          <a:lstStyle/>
          <a:p>
            <a:pPr fontAlgn="auto">
              <a:spcAft>
                <a:spcPts val="0"/>
              </a:spcAft>
              <a:defRPr/>
            </a:pPr>
            <a:endParaRPr lang="ko-KR" altLang="en-US" sz="1200" b="1" dirty="0">
              <a:solidFill>
                <a:srgbClr val="000000"/>
              </a:solidFill>
              <a:latin typeface="Arial" pitchFamily="34" charset="0"/>
              <a:ea typeface="돋움체" pitchFamily="49" charset="-127"/>
            </a:endParaRPr>
          </a:p>
        </p:txBody>
      </p:sp>
      <p:pic>
        <p:nvPicPr>
          <p:cNvPr id="16" name="Picture 4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788" y="6582663"/>
            <a:ext cx="399558" cy="21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14"/>
          <p:cNvSpPr>
            <a:spLocks noChangeArrowheads="1"/>
          </p:cNvSpPr>
          <p:nvPr userDrawn="1"/>
        </p:nvSpPr>
        <p:spPr bwMode="auto">
          <a:xfrm>
            <a:off x="233363" y="985859"/>
            <a:ext cx="6934215" cy="5586413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>
              <a:spcBef>
                <a:spcPct val="0"/>
              </a:spcBef>
              <a:defRPr/>
            </a:pPr>
            <a:endParaRPr lang="ko-KR" altLang="en-US" b="0"/>
          </a:p>
        </p:txBody>
      </p:sp>
      <p:sp>
        <p:nvSpPr>
          <p:cNvPr id="34" name="Rectangle 14"/>
          <p:cNvSpPr>
            <a:spLocks noChangeArrowheads="1"/>
          </p:cNvSpPr>
          <p:nvPr userDrawn="1"/>
        </p:nvSpPr>
        <p:spPr bwMode="auto">
          <a:xfrm>
            <a:off x="7264433" y="985859"/>
            <a:ext cx="2474913" cy="5586413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>
              <a:spcBef>
                <a:spcPct val="0"/>
              </a:spcBef>
              <a:defRPr/>
            </a:pPr>
            <a:endParaRPr lang="ko-KR" altLang="en-US" b="0"/>
          </a:p>
        </p:txBody>
      </p:sp>
      <p:sp>
        <p:nvSpPr>
          <p:cNvPr id="4" name="직사각형 3"/>
          <p:cNvSpPr/>
          <p:nvPr userDrawn="1"/>
        </p:nvSpPr>
        <p:spPr>
          <a:xfrm>
            <a:off x="510208" y="1484784"/>
            <a:ext cx="6315000" cy="476361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51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1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맑은 고딕" pitchFamily="50" charset="-127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맑은 고딕" pitchFamily="50" charset="-127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맑은 고딕" pitchFamily="50" charset="-127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맑은 고딕" pitchFamily="50" charset="-127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20888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안심클릭 고도화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설계서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059668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안심클릭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2996952"/>
            <a:ext cx="9906000" cy="0"/>
          </a:xfrm>
          <a:prstGeom prst="line">
            <a:avLst/>
          </a:prstGeom>
          <a:ln w="63500" cmpd="thinThick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3441405"/>
            <a:ext cx="990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(2013.03.24)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805264"/>
            <a:ext cx="990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 문서는 어떠한 경우에도 공식적인 허가 없이 복사하거나 외부로 유출하는 일체의 행위를 금함</a:t>
            </a:r>
          </a:p>
        </p:txBody>
      </p:sp>
    </p:spTree>
    <p:extLst>
      <p:ext uri="{BB962C8B-B14F-4D97-AF65-F5344CB8AC3E}">
        <p14:creationId xmlns:p14="http://schemas.microsoft.com/office/powerpoint/2010/main" val="305499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Sps-02-03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가입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(SMS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이용약관 보기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가입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개인정보이용 및 활용 동의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497793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서신평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개인정보 제공 및 이용동의 약관 출력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777567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서울신용평가정보 이용약관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6" y="1509498"/>
            <a:ext cx="6264696" cy="4719672"/>
          </a:xfrm>
          <a:prstGeom prst="rect">
            <a:avLst/>
          </a:prstGeom>
        </p:spPr>
      </p:pic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452406" y="137678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7313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Sps-02-04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가입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(SMS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이용약관 미동의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가입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(SMS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이용약관 미동의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398374"/>
              </p:ext>
            </p:extLst>
          </p:nvPr>
        </p:nvGraphicFramePr>
        <p:xfrm>
          <a:off x="7381892" y="3308240"/>
          <a:ext cx="2303463" cy="2197608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77848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서울신용평가정보 이용약관 미동의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6" y="1532078"/>
            <a:ext cx="6264696" cy="4680520"/>
          </a:xfrm>
          <a:prstGeom prst="rect">
            <a:avLst/>
          </a:prstGeom>
        </p:spPr>
      </p:pic>
      <p:sp>
        <p:nvSpPr>
          <p:cNvPr id="9" name="Oval 441"/>
          <p:cNvSpPr>
            <a:spLocks noChangeArrowheads="1"/>
          </p:cNvSpPr>
          <p:nvPr/>
        </p:nvSpPr>
        <p:spPr bwMode="auto">
          <a:xfrm>
            <a:off x="5756547" y="546782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61112" y="5669486"/>
            <a:ext cx="7365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36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798" y="1532078"/>
            <a:ext cx="6264695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Sps-02-05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주민등록번호 정합성 체크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주민등록번호 정합성 체크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33820"/>
              </p:ext>
            </p:extLst>
          </p:nvPr>
        </p:nvGraphicFramePr>
        <p:xfrm>
          <a:off x="7381892" y="2329796"/>
          <a:ext cx="2303463" cy="1621536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현 화면 유지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입력값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존재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448601"/>
              </p:ext>
            </p:extLst>
          </p:nvPr>
        </p:nvGraphicFramePr>
        <p:xfrm>
          <a:off x="7364445" y="1348371"/>
          <a:ext cx="2303463" cy="848397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848397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받기시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주민등록번호 정합성 체크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5933177" y="5715852"/>
            <a:ext cx="715062" cy="301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441"/>
          <p:cNvSpPr>
            <a:spLocks noChangeArrowheads="1"/>
          </p:cNvSpPr>
          <p:nvPr/>
        </p:nvSpPr>
        <p:spPr bwMode="auto">
          <a:xfrm>
            <a:off x="5756547" y="554194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7196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798" y="1523840"/>
            <a:ext cx="6264695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Sps-02-06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카드번호 정합성 체크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카드번호 정합성 체크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59388"/>
              </p:ext>
            </p:extLst>
          </p:nvPr>
        </p:nvGraphicFramePr>
        <p:xfrm>
          <a:off x="7381892" y="2329796"/>
          <a:ext cx="2303463" cy="1621536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현 화면 유지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입력값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유지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457030"/>
              </p:ext>
            </p:extLst>
          </p:nvPr>
        </p:nvGraphicFramePr>
        <p:xfrm>
          <a:off x="7364445" y="1348371"/>
          <a:ext cx="2303463" cy="848397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848397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받기시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주민등록번호 정합성 체크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5778414" y="5691138"/>
            <a:ext cx="869825" cy="301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441"/>
          <p:cNvSpPr>
            <a:spLocks noChangeArrowheads="1"/>
          </p:cNvSpPr>
          <p:nvPr/>
        </p:nvSpPr>
        <p:spPr bwMode="auto">
          <a:xfrm>
            <a:off x="5673080" y="554194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659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798" y="1532078"/>
            <a:ext cx="6264695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Sps-02-07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주민등록번호 정합성 체크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주민등록번호 정합성 체크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386374"/>
              </p:ext>
            </p:extLst>
          </p:nvPr>
        </p:nvGraphicFramePr>
        <p:xfrm>
          <a:off x="7381892" y="2329796"/>
          <a:ext cx="2303463" cy="1923288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공인인증서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(43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인증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완료시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발송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(15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현 화면 유지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161762"/>
              </p:ext>
            </p:extLst>
          </p:nvPr>
        </p:nvGraphicFramePr>
        <p:xfrm>
          <a:off x="7364445" y="1348371"/>
          <a:ext cx="2303463" cy="848397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848397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받기시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통신사 및 휴대폰번호 정합성 체크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5354230" y="5617924"/>
            <a:ext cx="648071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441"/>
          <p:cNvSpPr>
            <a:spLocks noChangeArrowheads="1"/>
          </p:cNvSpPr>
          <p:nvPr/>
        </p:nvSpPr>
        <p:spPr bwMode="auto">
          <a:xfrm>
            <a:off x="5163833" y="540190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027016" y="5617924"/>
            <a:ext cx="6151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441"/>
          <p:cNvSpPr>
            <a:spLocks noChangeArrowheads="1"/>
          </p:cNvSpPr>
          <p:nvPr/>
        </p:nvSpPr>
        <p:spPr bwMode="auto">
          <a:xfrm>
            <a:off x="5888729" y="540190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375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798" y="1525974"/>
            <a:ext cx="6264695" cy="468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Sps-02-08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주민등록번호 정합성 체크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주민등록번호 정합성 체크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498895"/>
              </p:ext>
            </p:extLst>
          </p:nvPr>
        </p:nvGraphicFramePr>
        <p:xfrm>
          <a:off x="7381892" y="2329796"/>
          <a:ext cx="2303463" cy="1470660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현 화면 유지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653455"/>
              </p:ext>
            </p:extLst>
          </p:nvPr>
        </p:nvGraphicFramePr>
        <p:xfrm>
          <a:off x="7364445" y="1348371"/>
          <a:ext cx="2303463" cy="848397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848397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받기시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주민등록번호 정합성 체크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6024882" y="5707614"/>
            <a:ext cx="656309" cy="301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441"/>
          <p:cNvSpPr>
            <a:spLocks noChangeArrowheads="1"/>
          </p:cNvSpPr>
          <p:nvPr/>
        </p:nvSpPr>
        <p:spPr bwMode="auto">
          <a:xfrm>
            <a:off x="5828555" y="554194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656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036" y="1578830"/>
            <a:ext cx="6264695" cy="460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Sps-02-09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카드번호 정합성 체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크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카드번호 정합성 체크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454718"/>
              </p:ext>
            </p:extLst>
          </p:nvPr>
        </p:nvGraphicFramePr>
        <p:xfrm>
          <a:off x="7381892" y="2329796"/>
          <a:ext cx="2303463" cy="3634105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 유효시간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인증시간 초과시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(17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약관보기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(18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동의함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동의안함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라디오버튼 선택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(19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카드유효기간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</a:t>
                      </a: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CVC/4DBC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카드비밀번호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간편결제 등록 완료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(24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191531"/>
              </p:ext>
            </p:extLst>
          </p:nvPr>
        </p:nvGraphicFramePr>
        <p:xfrm>
          <a:off x="7364445" y="1348371"/>
          <a:ext cx="2303463" cy="848397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848397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받기시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카드번호 정합성 체크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349716" y="4439097"/>
            <a:ext cx="5688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953606" y="4438570"/>
            <a:ext cx="1207306" cy="151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62760" y="5420510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71591" y="5420510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93960" y="3987508"/>
            <a:ext cx="352776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84817" y="3962794"/>
            <a:ext cx="704393" cy="223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441"/>
          <p:cNvSpPr>
            <a:spLocks noChangeArrowheads="1"/>
          </p:cNvSpPr>
          <p:nvPr/>
        </p:nvSpPr>
        <p:spPr bwMode="auto">
          <a:xfrm>
            <a:off x="1521330" y="375610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Oval 441"/>
          <p:cNvSpPr>
            <a:spLocks noChangeArrowheads="1"/>
          </p:cNvSpPr>
          <p:nvPr/>
        </p:nvSpPr>
        <p:spPr bwMode="auto">
          <a:xfrm>
            <a:off x="1111862" y="382544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7" name="Oval 441"/>
          <p:cNvSpPr>
            <a:spLocks noChangeArrowheads="1"/>
          </p:cNvSpPr>
          <p:nvPr/>
        </p:nvSpPr>
        <p:spPr bwMode="auto">
          <a:xfrm>
            <a:off x="2252761" y="4249265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2804111" y="4249265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9" name="Oval 441"/>
          <p:cNvSpPr>
            <a:spLocks noChangeArrowheads="1"/>
          </p:cNvSpPr>
          <p:nvPr/>
        </p:nvSpPr>
        <p:spPr bwMode="auto">
          <a:xfrm>
            <a:off x="1743458" y="524354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Oval 441"/>
          <p:cNvSpPr>
            <a:spLocks noChangeArrowheads="1"/>
          </p:cNvSpPr>
          <p:nvPr/>
        </p:nvSpPr>
        <p:spPr bwMode="auto">
          <a:xfrm>
            <a:off x="2391530" y="524354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16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540316"/>
            <a:ext cx="6215289" cy="4680520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Sps-02-10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가입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(SMS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인증 시간 초과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가입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(SMS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인증 시간 초과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771131"/>
              </p:ext>
            </p:extLst>
          </p:nvPr>
        </p:nvGraphicFramePr>
        <p:xfrm>
          <a:off x="7381892" y="3308240"/>
          <a:ext cx="2303463" cy="2197608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현 페이지 유지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013832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수신 후 인증시간 초과시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792382" y="5659114"/>
            <a:ext cx="8311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441"/>
          <p:cNvSpPr>
            <a:spLocks noChangeArrowheads="1"/>
          </p:cNvSpPr>
          <p:nvPr/>
        </p:nvSpPr>
        <p:spPr bwMode="auto">
          <a:xfrm>
            <a:off x="5612531" y="546782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2769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50" y="1542450"/>
            <a:ext cx="6215289" cy="4680520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Sps-02-10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가입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(SMS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인증횟수 초과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가입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(SMS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인증횟수 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초과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89443"/>
              </p:ext>
            </p:extLst>
          </p:nvPr>
        </p:nvGraphicFramePr>
        <p:xfrm>
          <a:off x="7381892" y="3308240"/>
          <a:ext cx="2303463" cy="2197608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서비스 종료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570877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 오류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792382" y="5659114"/>
            <a:ext cx="8311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441"/>
          <p:cNvSpPr>
            <a:spLocks noChangeArrowheads="1"/>
          </p:cNvSpPr>
          <p:nvPr/>
        </p:nvSpPr>
        <p:spPr bwMode="auto">
          <a:xfrm>
            <a:off x="5612531" y="546782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8005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Sps-02-11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가입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이용약관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가입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이용안내 동의 약관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763755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이용약관 동의 약관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138395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롯데카드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간편결제 이용약관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8" y="1509498"/>
            <a:ext cx="6263069" cy="4719672"/>
          </a:xfrm>
          <a:prstGeom prst="rect">
            <a:avLst/>
          </a:prstGeom>
        </p:spPr>
      </p:pic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452406" y="137678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0075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014572"/>
              </p:ext>
            </p:extLst>
          </p:nvPr>
        </p:nvGraphicFramePr>
        <p:xfrm>
          <a:off x="238092" y="1093788"/>
          <a:ext cx="9448800" cy="2763840"/>
        </p:xfrm>
        <a:graphic>
          <a:graphicData uri="http://schemas.openxmlformats.org/drawingml/2006/table">
            <a:tbl>
              <a:tblPr/>
              <a:tblGrid>
                <a:gridCol w="946150"/>
                <a:gridCol w="5741988"/>
                <a:gridCol w="1381125"/>
                <a:gridCol w="1379537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Version</a:t>
                      </a: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Updates</a:t>
                      </a: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Author</a:t>
                      </a: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Date</a:t>
                      </a: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14338">
                <a:tc>
                  <a:txBody>
                    <a:bodyPr/>
                    <a:lstStyle/>
                    <a:p>
                      <a:pPr marL="0" marR="0" lvl="0" indent="0" algn="ctr" defTabSz="873125" rtl="0" eaLnBrk="1" fontAlgn="ctr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1.0</a:t>
                      </a: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Initial Draft</a:t>
                      </a: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임진혁</a:t>
                      </a: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2014-03-24</a:t>
                      </a: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8092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Revision History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525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036" y="1532078"/>
            <a:ext cx="6264695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Sps-02-12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가입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롯데카드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제공 약관 미동의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가입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롯데카드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제공 약관 미동의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516760"/>
              </p:ext>
            </p:extLst>
          </p:nvPr>
        </p:nvGraphicFramePr>
        <p:xfrm>
          <a:off x="7381892" y="2329796"/>
          <a:ext cx="2303463" cy="1470660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현 페이지 유지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876328"/>
              </p:ext>
            </p:extLst>
          </p:nvPr>
        </p:nvGraphicFramePr>
        <p:xfrm>
          <a:off x="7364445" y="1348371"/>
          <a:ext cx="2303463" cy="848397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848397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받기시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이용 약관 미동의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5761938" y="5663819"/>
            <a:ext cx="894540" cy="301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Oval 441"/>
          <p:cNvSpPr>
            <a:spLocks noChangeArrowheads="1"/>
          </p:cNvSpPr>
          <p:nvPr/>
        </p:nvSpPr>
        <p:spPr bwMode="auto">
          <a:xfrm>
            <a:off x="5607263" y="5469148"/>
            <a:ext cx="304012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3701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540316"/>
            <a:ext cx="6215289" cy="4680520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Sps-02-13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가입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(SMS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인증 시간 초과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가입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(SMS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인증 시간 초과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049573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클릭 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 페이지 유지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입력값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초기화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922067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 유효기간 정합성 체크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928160" y="5700304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441"/>
          <p:cNvSpPr>
            <a:spLocks noChangeArrowheads="1"/>
          </p:cNvSpPr>
          <p:nvPr/>
        </p:nvSpPr>
        <p:spPr bwMode="auto">
          <a:xfrm>
            <a:off x="5744339" y="550077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870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Sps-02-14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가입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(CVC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번호 오류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가입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(CVC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번호 오류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827642"/>
              </p:ext>
            </p:extLst>
          </p:nvPr>
        </p:nvGraphicFramePr>
        <p:xfrm>
          <a:off x="7381892" y="2920831"/>
          <a:ext cx="2303463" cy="1379220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클릭 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 페이지 유지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입력값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초기화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70613"/>
              </p:ext>
            </p:extLst>
          </p:nvPr>
        </p:nvGraphicFramePr>
        <p:xfrm>
          <a:off x="7364445" y="1348371"/>
          <a:ext cx="2303463" cy="1360549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360549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가입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CVC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 오류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6" y="1523840"/>
            <a:ext cx="6264696" cy="468052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021286" y="5695427"/>
            <a:ext cx="692858" cy="301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Oval 441"/>
          <p:cNvSpPr>
            <a:spLocks noChangeArrowheads="1"/>
          </p:cNvSpPr>
          <p:nvPr/>
        </p:nvSpPr>
        <p:spPr bwMode="auto">
          <a:xfrm>
            <a:off x="5808945" y="5517232"/>
            <a:ext cx="304012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9226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Sps-02-15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제휴 가입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카드 비밀번호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오류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가입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카드 비밀번호 오류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631018"/>
              </p:ext>
            </p:extLst>
          </p:nvPr>
        </p:nvGraphicFramePr>
        <p:xfrm>
          <a:off x="7381892" y="2920831"/>
          <a:ext cx="2303463" cy="1379220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클릭 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 페이지 유지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입력값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초기화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96189"/>
              </p:ext>
            </p:extLst>
          </p:nvPr>
        </p:nvGraphicFramePr>
        <p:xfrm>
          <a:off x="7364445" y="1348371"/>
          <a:ext cx="2303463" cy="1360549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360549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가입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CVC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 오류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6" y="1523840"/>
            <a:ext cx="6264696" cy="468051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988334" y="5662475"/>
            <a:ext cx="692858" cy="301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Oval 441"/>
          <p:cNvSpPr>
            <a:spLocks noChangeArrowheads="1"/>
          </p:cNvSpPr>
          <p:nvPr/>
        </p:nvSpPr>
        <p:spPr bwMode="auto">
          <a:xfrm>
            <a:off x="5808945" y="5517232"/>
            <a:ext cx="304012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6525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Sps-02-16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제휴 가입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인증번호 오류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가입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인증번호 오류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973220"/>
              </p:ext>
            </p:extLst>
          </p:nvPr>
        </p:nvGraphicFramePr>
        <p:xfrm>
          <a:off x="7381892" y="2920831"/>
          <a:ext cx="2303463" cy="122834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클릭 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 페이지 유지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982744"/>
              </p:ext>
            </p:extLst>
          </p:nvPr>
        </p:nvGraphicFramePr>
        <p:xfrm>
          <a:off x="7364445" y="1348371"/>
          <a:ext cx="2303463" cy="1360549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360549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가입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오류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6" y="1517736"/>
            <a:ext cx="6264696" cy="468052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808945" y="5662475"/>
            <a:ext cx="872247" cy="301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Oval 441"/>
          <p:cNvSpPr>
            <a:spLocks noChangeArrowheads="1"/>
          </p:cNvSpPr>
          <p:nvPr/>
        </p:nvSpPr>
        <p:spPr bwMode="auto">
          <a:xfrm>
            <a:off x="5657100" y="5467824"/>
            <a:ext cx="304012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0827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Sps-02-17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가입 완료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가입 완료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828372"/>
              </p:ext>
            </p:extLst>
          </p:nvPr>
        </p:nvGraphicFramePr>
        <p:xfrm>
          <a:off x="7381892" y="3308240"/>
          <a:ext cx="2303463" cy="2499360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 이상은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페이지로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30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 미만은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31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페이지로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807849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가입 완료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7" y="1556792"/>
            <a:ext cx="6264696" cy="466739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130347" y="4348628"/>
            <a:ext cx="648072" cy="260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2000672" y="414908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876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Sps-03-01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결제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(30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만원 이상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30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만원 이상 결제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공인인증서 사용 안내 팝업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416777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현 페이지 유지 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현 페이지 유지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닫히고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서비스 종료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(28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715051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 이상 결제 공인인증서 사용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안내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기존 인증 고객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범용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제휴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신규가입 단계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Skip,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 페이지부터 결제 시작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6" y="1532078"/>
            <a:ext cx="6264695" cy="468052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241032" y="5733256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5131246" y="551723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994064" y="5733256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441"/>
          <p:cNvSpPr>
            <a:spLocks noChangeArrowheads="1"/>
          </p:cNvSpPr>
          <p:nvPr/>
        </p:nvSpPr>
        <p:spPr bwMode="auto">
          <a:xfrm>
            <a:off x="5855777" y="551723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08910" y="4365104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441"/>
          <p:cNvSpPr>
            <a:spLocks noChangeArrowheads="1"/>
          </p:cNvSpPr>
          <p:nvPr/>
        </p:nvSpPr>
        <p:spPr bwMode="auto">
          <a:xfrm>
            <a:off x="1870623" y="420314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65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Sps-03-02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제휴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결제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(30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만원 이상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결제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004442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공인인증서 팝업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(26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991112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 이상 결제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6" y="1593824"/>
            <a:ext cx="6264695" cy="455702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862760" y="4293096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71591" y="4293096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441"/>
          <p:cNvSpPr>
            <a:spLocks noChangeArrowheads="1"/>
          </p:cNvSpPr>
          <p:nvPr/>
        </p:nvSpPr>
        <p:spPr bwMode="auto">
          <a:xfrm>
            <a:off x="1743458" y="411612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Oval 441"/>
          <p:cNvSpPr>
            <a:spLocks noChangeArrowheads="1"/>
          </p:cNvSpPr>
          <p:nvPr/>
        </p:nvSpPr>
        <p:spPr bwMode="auto">
          <a:xfrm>
            <a:off x="2391530" y="411612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35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Sps-03-03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결제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(30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만원 이상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</a:t>
            </a:r>
            <a:r>
              <a:rPr lang="ko-KR" altLang="en-US" sz="1200" b="1" dirty="0">
                <a:solidFill>
                  <a:schemeClr val="tx1"/>
                </a:solidFill>
              </a:rPr>
              <a:t>간편결제 제휴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결제 공인인증서 팝업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350424"/>
              </p:ext>
            </p:extLst>
          </p:nvPr>
        </p:nvGraphicFramePr>
        <p:xfrm>
          <a:off x="7381892" y="3308240"/>
          <a:ext cx="2303463" cy="2650236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공인인증서 암호 입력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인증서 암호 입력 완료 후 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공인인증서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인증완료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(30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공인인증서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 화면 유지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37108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 이상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공인인증서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532078"/>
            <a:ext cx="6264696" cy="468052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092168" y="5109898"/>
            <a:ext cx="1589024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441"/>
          <p:cNvSpPr>
            <a:spLocks noChangeArrowheads="1"/>
          </p:cNvSpPr>
          <p:nvPr/>
        </p:nvSpPr>
        <p:spPr bwMode="auto">
          <a:xfrm>
            <a:off x="4953881" y="497718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16378" y="5725018"/>
            <a:ext cx="628258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020035" y="5723493"/>
            <a:ext cx="661157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441"/>
          <p:cNvSpPr>
            <a:spLocks noChangeArrowheads="1"/>
          </p:cNvSpPr>
          <p:nvPr/>
        </p:nvSpPr>
        <p:spPr bwMode="auto">
          <a:xfrm>
            <a:off x="5108475" y="5500005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21" name="Oval 441"/>
          <p:cNvSpPr>
            <a:spLocks noChangeArrowheads="1"/>
          </p:cNvSpPr>
          <p:nvPr/>
        </p:nvSpPr>
        <p:spPr bwMode="auto">
          <a:xfrm>
            <a:off x="5900563" y="549864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93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Sps-03-04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제휴 결제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(30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만원 이상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결제 취소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323699"/>
              </p:ext>
            </p:extLst>
          </p:nvPr>
        </p:nvGraphicFramePr>
        <p:xfrm>
          <a:off x="7381892" y="3308240"/>
          <a:ext cx="2303463" cy="2197608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서비스 종료 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946559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결제 취소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6" y="1603581"/>
            <a:ext cx="6264695" cy="4537513"/>
          </a:xfrm>
          <a:prstGeom prst="rect">
            <a:avLst/>
          </a:prstGeom>
        </p:spPr>
      </p:pic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5612531" y="544522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53326" y="5653010"/>
            <a:ext cx="92786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5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798" y="1532078"/>
            <a:ext cx="6264696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Sps-01-01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등록 안내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등록 안내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031376"/>
              </p:ext>
            </p:extLst>
          </p:nvPr>
        </p:nvGraphicFramePr>
        <p:xfrm>
          <a:off x="7381892" y="2329796"/>
          <a:ext cx="2303463" cy="2590800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등록 안내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현 페이지 유지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354935"/>
              </p:ext>
            </p:extLst>
          </p:nvPr>
        </p:nvGraphicFramePr>
        <p:xfrm>
          <a:off x="7364445" y="1348371"/>
          <a:ext cx="2303463" cy="848397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848397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스마트페이 결제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진입시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제휴 가입여부 판단하여 등록 안내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992266" y="5700304"/>
            <a:ext cx="697164" cy="261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441"/>
          <p:cNvSpPr>
            <a:spLocks noChangeArrowheads="1"/>
          </p:cNvSpPr>
          <p:nvPr/>
        </p:nvSpPr>
        <p:spPr bwMode="auto">
          <a:xfrm>
            <a:off x="5820317" y="553159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1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Sps-03-05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제휴 결제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(30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만원 이상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결제 취소  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104126"/>
              </p:ext>
            </p:extLst>
          </p:nvPr>
        </p:nvGraphicFramePr>
        <p:xfrm>
          <a:off x="7381892" y="3308240"/>
          <a:ext cx="2303463" cy="2197608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서비스 종료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602331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결제 취소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8" y="1581614"/>
            <a:ext cx="6264696" cy="456497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03354" y="5639591"/>
            <a:ext cx="93878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441"/>
          <p:cNvSpPr>
            <a:spLocks noChangeArrowheads="1"/>
          </p:cNvSpPr>
          <p:nvPr/>
        </p:nvSpPr>
        <p:spPr bwMode="auto">
          <a:xfrm>
            <a:off x="5529064" y="546782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5897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Sps-03-06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제휴 결제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(30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만원 이상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결제 인증 팝업 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2429"/>
              </p:ext>
            </p:extLst>
          </p:nvPr>
        </p:nvGraphicFramePr>
        <p:xfrm>
          <a:off x="7381892" y="3308240"/>
          <a:ext cx="2303463" cy="2197608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현 페이지 유지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278294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공인인증서 인증 완료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 안내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51" y="1542450"/>
            <a:ext cx="6264696" cy="46805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928160" y="5702438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441"/>
          <p:cNvSpPr>
            <a:spLocks noChangeArrowheads="1"/>
          </p:cNvSpPr>
          <p:nvPr/>
        </p:nvSpPr>
        <p:spPr bwMode="auto">
          <a:xfrm>
            <a:off x="5789873" y="553983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8447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Sps-03-07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제휴 결제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완료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(30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만원 이상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결제 완료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086452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결제 완료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서비스 종료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483718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결제 완료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9" y="1560691"/>
            <a:ext cx="6287969" cy="467662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183744" y="4309572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441"/>
          <p:cNvSpPr>
            <a:spLocks noChangeArrowheads="1"/>
          </p:cNvSpPr>
          <p:nvPr/>
        </p:nvSpPr>
        <p:spPr bwMode="auto">
          <a:xfrm>
            <a:off x="2012131" y="409967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16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Sps-04-01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제휴 결제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(30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만원 미만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</a:t>
            </a:r>
            <a:r>
              <a:rPr lang="ko-KR" altLang="en-US" sz="1200" b="1" dirty="0">
                <a:solidFill>
                  <a:schemeClr val="tx1"/>
                </a:solidFill>
              </a:rPr>
              <a:t>간편결제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제휴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30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만원 미만 결제 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528058"/>
              </p:ext>
            </p:extLst>
          </p:nvPr>
        </p:nvGraphicFramePr>
        <p:xfrm>
          <a:off x="7381892" y="3308240"/>
          <a:ext cx="2303463" cy="2197608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시 현 페이지 유지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20416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 미만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추가 인증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최초 가입 후 결제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523839"/>
            <a:ext cx="6264695" cy="468052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36398" y="5685962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441"/>
          <p:cNvSpPr>
            <a:spLocks noChangeArrowheads="1"/>
          </p:cNvSpPr>
          <p:nvPr/>
        </p:nvSpPr>
        <p:spPr bwMode="auto">
          <a:xfrm>
            <a:off x="5745088" y="546782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67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Sps-04-02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제휴 결제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(30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만원 미만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</a:t>
            </a:r>
            <a:r>
              <a:rPr lang="ko-KR" altLang="en-US" sz="1200" b="1" dirty="0">
                <a:solidFill>
                  <a:schemeClr val="tx1"/>
                </a:solidFill>
              </a:rPr>
              <a:t>간편결제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제휴 결제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(SMS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인증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135002"/>
              </p:ext>
            </p:extLst>
          </p:nvPr>
        </p:nvGraphicFramePr>
        <p:xfrm>
          <a:off x="7381892" y="3308240"/>
          <a:ext cx="2303463" cy="310286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받기 후 인증번호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받기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유효시간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(15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후 결제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결제 취소 팝업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(29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서비스 종료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668581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기존 인증 고객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범용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제휴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신규가입 단계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Skip,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 페이지부터 결제 시작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566069"/>
            <a:ext cx="6264695" cy="459606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76736" y="3720083"/>
            <a:ext cx="115212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441"/>
          <p:cNvSpPr>
            <a:spLocks noChangeArrowheads="1"/>
          </p:cNvSpPr>
          <p:nvPr/>
        </p:nvSpPr>
        <p:spPr bwMode="auto">
          <a:xfrm>
            <a:off x="1712640" y="352360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73131" y="3728728"/>
            <a:ext cx="6716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441"/>
          <p:cNvSpPr>
            <a:spLocks noChangeArrowheads="1"/>
          </p:cNvSpPr>
          <p:nvPr/>
        </p:nvSpPr>
        <p:spPr bwMode="auto">
          <a:xfrm>
            <a:off x="2432720" y="352360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879236" y="4525596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488067" y="4525596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441"/>
          <p:cNvSpPr>
            <a:spLocks noChangeArrowheads="1"/>
          </p:cNvSpPr>
          <p:nvPr/>
        </p:nvSpPr>
        <p:spPr bwMode="auto">
          <a:xfrm>
            <a:off x="1759934" y="434862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Oval 441"/>
          <p:cNvSpPr>
            <a:spLocks noChangeArrowheads="1"/>
          </p:cNvSpPr>
          <p:nvPr/>
        </p:nvSpPr>
        <p:spPr bwMode="auto">
          <a:xfrm>
            <a:off x="2408006" y="434862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361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036" y="1534212"/>
            <a:ext cx="6264696" cy="466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Sps-04-03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결제 완료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만원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미만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30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만원 미만 결제 완료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832089"/>
              </p:ext>
            </p:extLst>
          </p:nvPr>
        </p:nvGraphicFramePr>
        <p:xfrm>
          <a:off x="7381892" y="3308240"/>
          <a:ext cx="2303463" cy="894588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결제 완료 후 서비스 종료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213620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 미만 결제 완료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2091665" y="4283333"/>
            <a:ext cx="722241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441"/>
          <p:cNvSpPr>
            <a:spLocks noChangeArrowheads="1"/>
          </p:cNvSpPr>
          <p:nvPr/>
        </p:nvSpPr>
        <p:spPr bwMode="auto">
          <a:xfrm>
            <a:off x="1953378" y="414089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42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Sps-05-01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제휴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만원 미만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결제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30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만원 미만 결제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(SMS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인증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456621"/>
              </p:ext>
            </p:extLst>
          </p:nvPr>
        </p:nvGraphicFramePr>
        <p:xfrm>
          <a:off x="7381892" y="3140968"/>
          <a:ext cx="2303463" cy="3253740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앱카드인증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라디오버튼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카드추가 및 휴대폰번호 변경 페이지로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(29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받기 후 휴대폰 인증번호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받기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발송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(15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결제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(51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결제 취소 팝업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(29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서비스 종료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433085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가입 후 재결제시 화면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6" y="1528906"/>
            <a:ext cx="6264696" cy="468369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864817" y="3293222"/>
            <a:ext cx="154519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936776" y="3801039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64817" y="4049994"/>
            <a:ext cx="655961" cy="243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441"/>
          <p:cNvSpPr>
            <a:spLocks noChangeArrowheads="1"/>
          </p:cNvSpPr>
          <p:nvPr/>
        </p:nvSpPr>
        <p:spPr bwMode="auto">
          <a:xfrm>
            <a:off x="1679505" y="3129703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Oval 441"/>
          <p:cNvSpPr>
            <a:spLocks noChangeArrowheads="1"/>
          </p:cNvSpPr>
          <p:nvPr/>
        </p:nvSpPr>
        <p:spPr bwMode="auto">
          <a:xfrm>
            <a:off x="2732211" y="359561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Oval 441"/>
          <p:cNvSpPr>
            <a:spLocks noChangeArrowheads="1"/>
          </p:cNvSpPr>
          <p:nvPr/>
        </p:nvSpPr>
        <p:spPr bwMode="auto">
          <a:xfrm>
            <a:off x="1652388" y="3866943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42516" y="4049993"/>
            <a:ext cx="1186348" cy="243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862760" y="4988462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71591" y="4988462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441"/>
          <p:cNvSpPr>
            <a:spLocks noChangeArrowheads="1"/>
          </p:cNvSpPr>
          <p:nvPr/>
        </p:nvSpPr>
        <p:spPr bwMode="auto">
          <a:xfrm>
            <a:off x="1743458" y="481149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Oval 441"/>
          <p:cNvSpPr>
            <a:spLocks noChangeArrowheads="1"/>
          </p:cNvSpPr>
          <p:nvPr/>
        </p:nvSpPr>
        <p:spPr bwMode="auto">
          <a:xfrm>
            <a:off x="2391530" y="481149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Oval 441"/>
          <p:cNvSpPr>
            <a:spLocks noChangeArrowheads="1"/>
          </p:cNvSpPr>
          <p:nvPr/>
        </p:nvSpPr>
        <p:spPr bwMode="auto">
          <a:xfrm>
            <a:off x="2455638" y="3866943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46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513480"/>
            <a:ext cx="6264696" cy="4707355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Sps-06-01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제휴 등록정보변경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카드추가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</a:t>
            </a:r>
            <a:r>
              <a:rPr lang="ko-KR" altLang="en-US" sz="1200" b="1" dirty="0">
                <a:solidFill>
                  <a:schemeClr val="tx1"/>
                </a:solidFill>
              </a:rPr>
              <a:t>간편결제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제휴 등록정보변경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카드추가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971987"/>
              </p:ext>
            </p:extLst>
          </p:nvPr>
        </p:nvGraphicFramePr>
        <p:xfrm>
          <a:off x="7365416" y="2456137"/>
          <a:ext cx="2303463" cy="3916680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휴대폰변경 라디오버튼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휴대폰변경으로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아멕스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체크를 위한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3~4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 체크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유효기간 월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CVC(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아멕스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4DBC(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카드비밀번호 앞 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추가등록카드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카드유효기간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CVC/4DBC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카드비밀번호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카드추가 완료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등록정보변경 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(35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300141"/>
              </p:ext>
            </p:extLst>
          </p:nvPr>
        </p:nvGraphicFramePr>
        <p:xfrm>
          <a:off x="7364445" y="1348371"/>
          <a:ext cx="2303463" cy="1072517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072517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결제카드 추가 기본정보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782437" y="2924944"/>
            <a:ext cx="154519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38698" y="3445476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53872" y="3700556"/>
            <a:ext cx="11725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76410" y="3980350"/>
            <a:ext cx="4680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78388" y="3978216"/>
            <a:ext cx="40273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441"/>
          <p:cNvSpPr>
            <a:spLocks noChangeArrowheads="1"/>
          </p:cNvSpPr>
          <p:nvPr/>
        </p:nvSpPr>
        <p:spPr bwMode="auto">
          <a:xfrm>
            <a:off x="1679505" y="274332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Oval 441"/>
          <p:cNvSpPr>
            <a:spLocks noChangeArrowheads="1"/>
          </p:cNvSpPr>
          <p:nvPr/>
        </p:nvSpPr>
        <p:spPr bwMode="auto">
          <a:xfrm>
            <a:off x="3296816" y="323557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Oval 441"/>
          <p:cNvSpPr>
            <a:spLocks noChangeArrowheads="1"/>
          </p:cNvSpPr>
          <p:nvPr/>
        </p:nvSpPr>
        <p:spPr bwMode="auto">
          <a:xfrm>
            <a:off x="1640632" y="352360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26" name="Oval 441"/>
          <p:cNvSpPr>
            <a:spLocks noChangeArrowheads="1"/>
          </p:cNvSpPr>
          <p:nvPr/>
        </p:nvSpPr>
        <p:spPr bwMode="auto">
          <a:xfrm>
            <a:off x="1640632" y="378904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Oval 441"/>
          <p:cNvSpPr>
            <a:spLocks noChangeArrowheads="1"/>
          </p:cNvSpPr>
          <p:nvPr/>
        </p:nvSpPr>
        <p:spPr bwMode="auto">
          <a:xfrm>
            <a:off x="3300411" y="378904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79829" y="4741620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val 441"/>
          <p:cNvSpPr>
            <a:spLocks noChangeArrowheads="1"/>
          </p:cNvSpPr>
          <p:nvPr/>
        </p:nvSpPr>
        <p:spPr bwMode="auto">
          <a:xfrm>
            <a:off x="1751696" y="456465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31" name="Oval 441"/>
          <p:cNvSpPr>
            <a:spLocks noChangeArrowheads="1"/>
          </p:cNvSpPr>
          <p:nvPr/>
        </p:nvSpPr>
        <p:spPr bwMode="auto">
          <a:xfrm>
            <a:off x="2399768" y="456465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862683" y="4741620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43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Sps-06-02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등록정보변경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카드추가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등록정보변경 카드번호 입력 오류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198992"/>
              </p:ext>
            </p:extLst>
          </p:nvPr>
        </p:nvGraphicFramePr>
        <p:xfrm>
          <a:off x="7381892" y="3308240"/>
          <a:ext cx="2303463" cy="2197608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현 화면 유지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803510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결제카드 추가 카드번호 입력 오류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6" y="1548554"/>
            <a:ext cx="6264696" cy="468051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041358" y="5677724"/>
            <a:ext cx="631596" cy="255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5866524" y="546993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753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324" y="1542450"/>
            <a:ext cx="6279541" cy="467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Sps-06-03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등록정보변경 카드추가 완료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카드추가등록 완료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12625"/>
              </p:ext>
            </p:extLst>
          </p:nvPr>
        </p:nvGraphicFramePr>
        <p:xfrm>
          <a:off x="7381892" y="3308240"/>
          <a:ext cx="2303463" cy="894588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결제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(39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7770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카드추가등록 완료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2119974" y="4075495"/>
            <a:ext cx="722241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441"/>
          <p:cNvSpPr>
            <a:spLocks noChangeArrowheads="1"/>
          </p:cNvSpPr>
          <p:nvPr/>
        </p:nvSpPr>
        <p:spPr bwMode="auto">
          <a:xfrm>
            <a:off x="1981687" y="393305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77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512" y="1556792"/>
            <a:ext cx="6264696" cy="464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Sps-01-02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회원조회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(30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만원 미만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회원조회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(30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만원 미만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191794"/>
              </p:ext>
            </p:extLst>
          </p:nvPr>
        </p:nvGraphicFramePr>
        <p:xfrm>
          <a:off x="7381892" y="2204864"/>
          <a:ext cx="2303463" cy="4197350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스마트페이 디폴트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현재 이용하는 서비스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탭 이동으로 간편클릭 및 안심클릭 이용가능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167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앱카드인증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라디오버튼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앱카드인증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주민등록번호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회원여부 판별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안내화면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(6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모바일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경우 해당페이지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안내 없음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가입여부 판별 후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간편결제 가입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인증으로 이동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회원조회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회원조회 취소 안내 팝업 후 종료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(7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광고창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광고 사이트 팝업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983754"/>
              </p:ext>
            </p:extLst>
          </p:nvPr>
        </p:nvGraphicFramePr>
        <p:xfrm>
          <a:off x="7370454" y="1220995"/>
          <a:ext cx="2303463" cy="832993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820098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 미만 회원 조회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주민등록번호로 가입여부 판단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 광고 창은 온라인에만 제공됨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기존 간편결제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범용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제휴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회원은 조회 후 결제 페이지로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(33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072680" y="1892118"/>
            <a:ext cx="864096" cy="276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441"/>
          <p:cNvSpPr>
            <a:spLocks noChangeArrowheads="1"/>
          </p:cNvSpPr>
          <p:nvPr/>
        </p:nvSpPr>
        <p:spPr bwMode="auto">
          <a:xfrm>
            <a:off x="1928664" y="170080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409888" y="2005944"/>
            <a:ext cx="2336217" cy="3854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val 441"/>
          <p:cNvSpPr>
            <a:spLocks noChangeArrowheads="1"/>
          </p:cNvSpPr>
          <p:nvPr/>
        </p:nvSpPr>
        <p:spPr bwMode="auto">
          <a:xfrm>
            <a:off x="4232920" y="179541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885448" y="4581128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494279" y="4581128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Oval 441"/>
          <p:cNvSpPr>
            <a:spLocks noChangeArrowheads="1"/>
          </p:cNvSpPr>
          <p:nvPr/>
        </p:nvSpPr>
        <p:spPr bwMode="auto">
          <a:xfrm>
            <a:off x="1710429" y="440418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4" name="Oval 441"/>
          <p:cNvSpPr>
            <a:spLocks noChangeArrowheads="1"/>
          </p:cNvSpPr>
          <p:nvPr/>
        </p:nvSpPr>
        <p:spPr bwMode="auto">
          <a:xfrm>
            <a:off x="2436613" y="441239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425453" y="1908574"/>
            <a:ext cx="807467" cy="258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val 441"/>
          <p:cNvSpPr>
            <a:spLocks noChangeArrowheads="1"/>
          </p:cNvSpPr>
          <p:nvPr/>
        </p:nvSpPr>
        <p:spPr bwMode="auto">
          <a:xfrm>
            <a:off x="3287166" y="170080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70311" y="2273119"/>
            <a:ext cx="35016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441"/>
          <p:cNvSpPr>
            <a:spLocks noChangeArrowheads="1"/>
          </p:cNvSpPr>
          <p:nvPr/>
        </p:nvSpPr>
        <p:spPr bwMode="auto">
          <a:xfrm>
            <a:off x="571971" y="2093419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724151" y="3309698"/>
            <a:ext cx="1563015" cy="274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Oval 441"/>
          <p:cNvSpPr>
            <a:spLocks noChangeArrowheads="1"/>
          </p:cNvSpPr>
          <p:nvPr/>
        </p:nvSpPr>
        <p:spPr bwMode="auto">
          <a:xfrm>
            <a:off x="1508075" y="314096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20029" y="3628548"/>
            <a:ext cx="2152851" cy="274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Oval 441"/>
          <p:cNvSpPr>
            <a:spLocks noChangeArrowheads="1"/>
          </p:cNvSpPr>
          <p:nvPr/>
        </p:nvSpPr>
        <p:spPr bwMode="auto">
          <a:xfrm>
            <a:off x="1508075" y="345160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3108481" y="4270330"/>
            <a:ext cx="764399" cy="175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Oval 441"/>
          <p:cNvSpPr>
            <a:spLocks noChangeArrowheads="1"/>
          </p:cNvSpPr>
          <p:nvPr/>
        </p:nvSpPr>
        <p:spPr bwMode="auto">
          <a:xfrm>
            <a:off x="2936776" y="407707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961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Sps-06-04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제휴 추가카드 선택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</a:t>
            </a:r>
            <a:r>
              <a:rPr lang="ko-KR" altLang="en-US" sz="1200" b="1" dirty="0">
                <a:solidFill>
                  <a:schemeClr val="tx1"/>
                </a:solidFill>
              </a:rPr>
              <a:t>간편결제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결</a:t>
            </a:r>
            <a:r>
              <a:rPr lang="ko-KR" altLang="en-US" sz="1200" b="1" dirty="0">
                <a:solidFill>
                  <a:schemeClr val="tx1"/>
                </a:solidFill>
              </a:rPr>
              <a:t>제</a:t>
            </a: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401096"/>
              </p:ext>
            </p:extLst>
          </p:nvPr>
        </p:nvGraphicFramePr>
        <p:xfrm>
          <a:off x="7360875" y="2636912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카드추가 후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셀렉트박스로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결제 카드 선택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51067"/>
              </p:ext>
            </p:extLst>
          </p:nvPr>
        </p:nvGraphicFramePr>
        <p:xfrm>
          <a:off x="7364445" y="1348371"/>
          <a:ext cx="2303463" cy="1072517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072517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추가카드 완료된 추가 카드를 원하는 카드로 선택 결제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8" y="1579386"/>
            <a:ext cx="6264696" cy="456942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84648" y="3501008"/>
            <a:ext cx="17281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441"/>
          <p:cNvSpPr>
            <a:spLocks noChangeArrowheads="1"/>
          </p:cNvSpPr>
          <p:nvPr/>
        </p:nvSpPr>
        <p:spPr bwMode="auto">
          <a:xfrm>
            <a:off x="1619062" y="337959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78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Sps-06-05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제휴 등록정보변경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휴대폰변경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</a:t>
            </a:r>
            <a:r>
              <a:rPr lang="ko-KR" altLang="en-US" sz="1200" b="1" dirty="0">
                <a:solidFill>
                  <a:schemeClr val="tx1"/>
                </a:solidFill>
              </a:rPr>
              <a:t>간편결제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결</a:t>
            </a:r>
            <a:r>
              <a:rPr lang="ko-KR" altLang="en-US" sz="1200" b="1" dirty="0">
                <a:solidFill>
                  <a:schemeClr val="tx1"/>
                </a:solidFill>
              </a:rPr>
              <a:t>제</a:t>
            </a: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905572"/>
              </p:ext>
            </p:extLst>
          </p:nvPr>
        </p:nvGraphicFramePr>
        <p:xfrm>
          <a:off x="7360875" y="2636912"/>
          <a:ext cx="2303463" cy="3898392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카드추가 라디오버튼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카드추가로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(36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전화번호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국번 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3~4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받기 후 휴대폰 인증번호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받기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휴대폰번호 및 통신사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&amp;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타인명의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등록시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발송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(15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약관보기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(18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동의함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동의안함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라디오버튼 선택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(19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등록정보변경 완료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(41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등록정보변경 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(35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279442"/>
              </p:ext>
            </p:extLst>
          </p:nvPr>
        </p:nvGraphicFramePr>
        <p:xfrm>
          <a:off x="7364445" y="1348371"/>
          <a:ext cx="2303463" cy="1072517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072517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휴대폰번호 변경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8" y="1534212"/>
            <a:ext cx="6264696" cy="466775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716533" y="2933182"/>
            <a:ext cx="154519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479829" y="5373216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441"/>
          <p:cNvSpPr>
            <a:spLocks noChangeArrowheads="1"/>
          </p:cNvSpPr>
          <p:nvPr/>
        </p:nvSpPr>
        <p:spPr bwMode="auto">
          <a:xfrm>
            <a:off x="1751696" y="519624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Oval 441"/>
          <p:cNvSpPr>
            <a:spLocks noChangeArrowheads="1"/>
          </p:cNvSpPr>
          <p:nvPr/>
        </p:nvSpPr>
        <p:spPr bwMode="auto">
          <a:xfrm>
            <a:off x="2399768" y="519624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59543" y="3448518"/>
            <a:ext cx="1060631" cy="265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57349" y="3730635"/>
            <a:ext cx="86559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605959" y="3730635"/>
            <a:ext cx="11354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862683" y="5373216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361420" y="4108523"/>
            <a:ext cx="52304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37560" y="4107890"/>
            <a:ext cx="118216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441"/>
          <p:cNvSpPr>
            <a:spLocks noChangeArrowheads="1"/>
          </p:cNvSpPr>
          <p:nvPr/>
        </p:nvSpPr>
        <p:spPr bwMode="auto">
          <a:xfrm>
            <a:off x="1619062" y="279222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Oval 441"/>
          <p:cNvSpPr>
            <a:spLocks noChangeArrowheads="1"/>
          </p:cNvSpPr>
          <p:nvPr/>
        </p:nvSpPr>
        <p:spPr bwMode="auto">
          <a:xfrm>
            <a:off x="2732211" y="328498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Oval 441"/>
          <p:cNvSpPr>
            <a:spLocks noChangeArrowheads="1"/>
          </p:cNvSpPr>
          <p:nvPr/>
        </p:nvSpPr>
        <p:spPr bwMode="auto">
          <a:xfrm>
            <a:off x="1568624" y="352360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24" name="Oval 441"/>
          <p:cNvSpPr>
            <a:spLocks noChangeArrowheads="1"/>
          </p:cNvSpPr>
          <p:nvPr/>
        </p:nvSpPr>
        <p:spPr bwMode="auto">
          <a:xfrm>
            <a:off x="2444179" y="3573205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25" name="Oval 441"/>
          <p:cNvSpPr>
            <a:spLocks noChangeArrowheads="1"/>
          </p:cNvSpPr>
          <p:nvPr/>
        </p:nvSpPr>
        <p:spPr bwMode="auto">
          <a:xfrm>
            <a:off x="2224935" y="391962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Oval 441"/>
          <p:cNvSpPr>
            <a:spLocks noChangeArrowheads="1"/>
          </p:cNvSpPr>
          <p:nvPr/>
        </p:nvSpPr>
        <p:spPr bwMode="auto">
          <a:xfrm>
            <a:off x="2884466" y="391962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83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933" y="1515603"/>
            <a:ext cx="6287276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Sps-06-06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등록정보변경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휴대폰변경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휴대폰정보 확인 및 타인명의 등록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55807"/>
              </p:ext>
            </p:extLst>
          </p:nvPr>
        </p:nvGraphicFramePr>
        <p:xfrm>
          <a:off x="7381892" y="3308240"/>
          <a:ext cx="2303463" cy="894588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카드인증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(42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이동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현 페이지 유지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533019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등록정보변경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휴대폰변경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번호 및 통신사 오류나 타인 명의 변경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5304802" y="5687300"/>
            <a:ext cx="722241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441"/>
          <p:cNvSpPr>
            <a:spLocks noChangeArrowheads="1"/>
          </p:cNvSpPr>
          <p:nvPr/>
        </p:nvSpPr>
        <p:spPr bwMode="auto">
          <a:xfrm>
            <a:off x="5166515" y="5554583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27042" y="5687299"/>
            <a:ext cx="717919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441"/>
          <p:cNvSpPr>
            <a:spLocks noChangeArrowheads="1"/>
          </p:cNvSpPr>
          <p:nvPr/>
        </p:nvSpPr>
        <p:spPr bwMode="auto">
          <a:xfrm>
            <a:off x="5880866" y="554194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53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274" y="1550688"/>
            <a:ext cx="6264695" cy="465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Sps-06-07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등록정보변경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휴대폰 변경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등록정보변경 타인명의 휴대폰 등록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카드인증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484275"/>
              </p:ext>
            </p:extLst>
          </p:nvPr>
        </p:nvGraphicFramePr>
        <p:xfrm>
          <a:off x="7381892" y="2996952"/>
          <a:ext cx="2303463" cy="3372612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아멕스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체크를 위한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3~4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 체크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유효기간 월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CVC(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아멕스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4DBC(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카드비밀번호 앞 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유효기간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CVC/4DBC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카드비밀번호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공인인증서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(43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등록정보 변경 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(35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584467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등록정보 변경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타인 명의 휴대폰변경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위한 카드인증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441284" y="3340516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56458" y="3598237"/>
            <a:ext cx="11725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56458" y="3869286"/>
            <a:ext cx="4680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72736" y="3881792"/>
            <a:ext cx="40273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441"/>
          <p:cNvSpPr>
            <a:spLocks noChangeArrowheads="1"/>
          </p:cNvSpPr>
          <p:nvPr/>
        </p:nvSpPr>
        <p:spPr bwMode="auto">
          <a:xfrm>
            <a:off x="3311235" y="314096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Oval 441"/>
          <p:cNvSpPr>
            <a:spLocks noChangeArrowheads="1"/>
          </p:cNvSpPr>
          <p:nvPr/>
        </p:nvSpPr>
        <p:spPr bwMode="auto">
          <a:xfrm>
            <a:off x="1622022" y="340245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1613035" y="3714497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Oval 441"/>
          <p:cNvSpPr>
            <a:spLocks noChangeArrowheads="1"/>
          </p:cNvSpPr>
          <p:nvPr/>
        </p:nvSpPr>
        <p:spPr bwMode="auto">
          <a:xfrm>
            <a:off x="3311235" y="3714497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90278" y="4653136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441"/>
          <p:cNvSpPr>
            <a:spLocks noChangeArrowheads="1"/>
          </p:cNvSpPr>
          <p:nvPr/>
        </p:nvSpPr>
        <p:spPr bwMode="auto">
          <a:xfrm>
            <a:off x="1712640" y="445971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Oval 441"/>
          <p:cNvSpPr>
            <a:spLocks noChangeArrowheads="1"/>
          </p:cNvSpPr>
          <p:nvPr/>
        </p:nvSpPr>
        <p:spPr bwMode="auto">
          <a:xfrm>
            <a:off x="2360712" y="445971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73132" y="4653136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79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695" y="1556792"/>
            <a:ext cx="6287276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Sps-06-08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제휴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등록정보변경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휴대폰 변경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</a:t>
            </a:r>
            <a:r>
              <a:rPr lang="ko-KR" altLang="en-US" sz="1200" b="1" dirty="0">
                <a:solidFill>
                  <a:schemeClr val="tx1"/>
                </a:solidFill>
              </a:rPr>
              <a:t>간편결제 등록정보변경 타인명의 휴대폰 등록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공인인증서 인증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545833"/>
              </p:ext>
            </p:extLst>
          </p:nvPr>
        </p:nvGraphicFramePr>
        <p:xfrm>
          <a:off x="7381892" y="3308240"/>
          <a:ext cx="2303463" cy="1438656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공인인증서 암호 입력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인증서 검증완료 후 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공인인증서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 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추가인증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(44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공인인증서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 화면 유지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868766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등록정보 변경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타인 명의 휴대폰변경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위한 공인인증서 인증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5211470" y="5109898"/>
            <a:ext cx="1469721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441"/>
          <p:cNvSpPr>
            <a:spLocks noChangeArrowheads="1"/>
          </p:cNvSpPr>
          <p:nvPr/>
        </p:nvSpPr>
        <p:spPr bwMode="auto">
          <a:xfrm>
            <a:off x="5036467" y="494116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07820" y="5741494"/>
            <a:ext cx="625300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086313" y="5739969"/>
            <a:ext cx="594879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441"/>
          <p:cNvSpPr>
            <a:spLocks noChangeArrowheads="1"/>
          </p:cNvSpPr>
          <p:nvPr/>
        </p:nvSpPr>
        <p:spPr bwMode="auto">
          <a:xfrm>
            <a:off x="5252491" y="553983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2" name="Oval 441"/>
          <p:cNvSpPr>
            <a:spLocks noChangeArrowheads="1"/>
          </p:cNvSpPr>
          <p:nvPr/>
        </p:nvSpPr>
        <p:spPr bwMode="auto">
          <a:xfrm>
            <a:off x="5972571" y="5519689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51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933" y="1550688"/>
            <a:ext cx="6287276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Sps-06-09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등록정보변경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타인 명의 휴대폰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</a:t>
            </a:r>
            <a:r>
              <a:rPr lang="ko-KR" altLang="en-US" sz="1200" b="1" dirty="0">
                <a:solidFill>
                  <a:schemeClr val="tx1"/>
                </a:solidFill>
              </a:rPr>
              <a:t>간편결제 등록정보변경 타인명의 휴대폰 등록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본인확인 완료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901087"/>
              </p:ext>
            </p:extLst>
          </p:nvPr>
        </p:nvGraphicFramePr>
        <p:xfrm>
          <a:off x="7381892" y="3308240"/>
          <a:ext cx="2303463" cy="743712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현 화면 유지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298701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공인인증서 본인 확인 및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추가 인증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6072176" y="5685962"/>
            <a:ext cx="631302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441"/>
          <p:cNvSpPr>
            <a:spLocks noChangeArrowheads="1"/>
          </p:cNvSpPr>
          <p:nvPr/>
        </p:nvSpPr>
        <p:spPr bwMode="auto">
          <a:xfrm>
            <a:off x="5889104" y="553983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91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036" y="1501260"/>
            <a:ext cx="6264696" cy="473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Sps-06-10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등록정보변경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타인 명의 휴대폰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</a:t>
            </a:r>
            <a:r>
              <a:rPr lang="ko-KR" altLang="en-US" sz="1200" b="1" dirty="0">
                <a:solidFill>
                  <a:schemeClr val="tx1"/>
                </a:solidFill>
              </a:rPr>
              <a:t>간편결제 등록정보변경 타인명의 휴대폰 등록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(SMS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인증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64355"/>
              </p:ext>
            </p:extLst>
          </p:nvPr>
        </p:nvGraphicFramePr>
        <p:xfrm>
          <a:off x="7381892" y="3308240"/>
          <a:ext cx="2303463" cy="282854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전화번호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국번 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3~4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받기 후 인증번호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받기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발송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 유효시간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(15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후 인증시간 카운트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인증시간 초과시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(17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변경 완료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(47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등록정보 변경 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(35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335236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타인명의 휴대폰번호 등록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2887348" y="2927078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441"/>
          <p:cNvSpPr>
            <a:spLocks noChangeArrowheads="1"/>
          </p:cNvSpPr>
          <p:nvPr/>
        </p:nvSpPr>
        <p:spPr bwMode="auto">
          <a:xfrm>
            <a:off x="2773775" y="272022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84648" y="3188262"/>
            <a:ext cx="808564" cy="240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93212" y="3188262"/>
            <a:ext cx="1135652" cy="240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441"/>
          <p:cNvSpPr>
            <a:spLocks noChangeArrowheads="1"/>
          </p:cNvSpPr>
          <p:nvPr/>
        </p:nvSpPr>
        <p:spPr bwMode="auto">
          <a:xfrm>
            <a:off x="1662929" y="297781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Oval 441"/>
          <p:cNvSpPr>
            <a:spLocks noChangeArrowheads="1"/>
          </p:cNvSpPr>
          <p:nvPr/>
        </p:nvSpPr>
        <p:spPr bwMode="auto">
          <a:xfrm>
            <a:off x="2504728" y="297781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81963" y="3982484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441"/>
          <p:cNvSpPr>
            <a:spLocks noChangeArrowheads="1"/>
          </p:cNvSpPr>
          <p:nvPr/>
        </p:nvSpPr>
        <p:spPr bwMode="auto">
          <a:xfrm>
            <a:off x="1753830" y="380551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Oval 441"/>
          <p:cNvSpPr>
            <a:spLocks noChangeArrowheads="1"/>
          </p:cNvSpPr>
          <p:nvPr/>
        </p:nvSpPr>
        <p:spPr bwMode="auto">
          <a:xfrm>
            <a:off x="2401902" y="380551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864817" y="3982484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90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036" y="1532078"/>
            <a:ext cx="6264696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Sps-06-11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등록정보변경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타인 명의 휴대폰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</a:t>
            </a:r>
            <a:r>
              <a:rPr lang="ko-KR" altLang="en-US" sz="1200" b="1" dirty="0">
                <a:solidFill>
                  <a:schemeClr val="tx1"/>
                </a:solidFill>
              </a:rPr>
              <a:t>간편결제 등록정보변경 타인명의 휴대폰 등록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변경 실패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859315"/>
              </p:ext>
            </p:extLst>
          </p:nvPr>
        </p:nvGraphicFramePr>
        <p:xfrm>
          <a:off x="7381892" y="3308240"/>
          <a:ext cx="2303463" cy="1470660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현 페이지 유지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127335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타인명의 휴대폰번호 등록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 오류로 정보 변경 실패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Oval 441"/>
          <p:cNvSpPr>
            <a:spLocks noChangeArrowheads="1"/>
          </p:cNvSpPr>
          <p:nvPr/>
        </p:nvSpPr>
        <p:spPr bwMode="auto">
          <a:xfrm>
            <a:off x="5631515" y="544522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769802" y="5644772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94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036" y="1534212"/>
            <a:ext cx="6264696" cy="466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Sps-06-12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제휴 등록정보변경 완료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타인 명의 휴대폰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</a:t>
            </a:r>
            <a:r>
              <a:rPr lang="ko-KR" altLang="en-US" sz="1200" b="1" dirty="0">
                <a:solidFill>
                  <a:schemeClr val="tx1"/>
                </a:solidFill>
              </a:rPr>
              <a:t>간편결제 등록정보변경 타인명의 휴대폰 등록 </a:t>
            </a:r>
            <a:r>
              <a:rPr lang="en-US" altLang="ko-KR" sz="1200" b="1" dirty="0">
                <a:solidFill>
                  <a:schemeClr val="tx1"/>
                </a:solidFill>
              </a:rPr>
              <a:t>(SMS </a:t>
            </a:r>
            <a:r>
              <a:rPr lang="ko-KR" altLang="en-US" sz="1200" b="1" dirty="0">
                <a:solidFill>
                  <a:schemeClr val="tx1"/>
                </a:solidFill>
              </a:rPr>
              <a:t>인증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완료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63843"/>
              </p:ext>
            </p:extLst>
          </p:nvPr>
        </p:nvGraphicFramePr>
        <p:xfrm>
          <a:off x="7381892" y="3308240"/>
          <a:ext cx="2303463" cy="104546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등록정보변경 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(35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변경된 휴대폰번호로 반영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997774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타인명의 휴대폰번호 등록 완료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153220" y="4034357"/>
            <a:ext cx="631302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441"/>
          <p:cNvSpPr>
            <a:spLocks noChangeArrowheads="1"/>
          </p:cNvSpPr>
          <p:nvPr/>
        </p:nvSpPr>
        <p:spPr bwMode="auto">
          <a:xfrm>
            <a:off x="1956523" y="3901641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67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036" y="1534213"/>
            <a:ext cx="6264696" cy="465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Sps-06-13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제휴 등록정보변경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카드삭제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등록정보변경 카드삭제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카드 인증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147144"/>
              </p:ext>
            </p:extLst>
          </p:nvPr>
        </p:nvGraphicFramePr>
        <p:xfrm>
          <a:off x="7381892" y="3308240"/>
          <a:ext cx="2303463" cy="29199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카드추가 라디오버튼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카드추가로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(36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휴대폰변경 라디오버튼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휴대폰변경으로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기등록카드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중 삭제 카드를 선택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휴대폰 인증 라디오버튼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휴대폰 인증으로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(49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카드비밀번호 앞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카드비밀번호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삭제 완료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(50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등록정보 변경 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(35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542015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추가 등록 카드 삭제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카드인증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743381" y="2924944"/>
            <a:ext cx="220150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43382" y="3206966"/>
            <a:ext cx="2121261" cy="216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51340" y="3764326"/>
            <a:ext cx="61733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51340" y="3501008"/>
            <a:ext cx="16174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441"/>
          <p:cNvSpPr>
            <a:spLocks noChangeArrowheads="1"/>
          </p:cNvSpPr>
          <p:nvPr/>
        </p:nvSpPr>
        <p:spPr bwMode="auto">
          <a:xfrm>
            <a:off x="1651927" y="2797916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Oval 441"/>
          <p:cNvSpPr>
            <a:spLocks noChangeArrowheads="1"/>
          </p:cNvSpPr>
          <p:nvPr/>
        </p:nvSpPr>
        <p:spPr bwMode="auto">
          <a:xfrm>
            <a:off x="1651927" y="3068960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1651927" y="3356992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9" name="Oval 441"/>
          <p:cNvSpPr>
            <a:spLocks noChangeArrowheads="1"/>
          </p:cNvSpPr>
          <p:nvPr/>
        </p:nvSpPr>
        <p:spPr bwMode="auto">
          <a:xfrm>
            <a:off x="1651927" y="3661500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490055" y="4527946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72909" y="4527946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441"/>
          <p:cNvSpPr>
            <a:spLocks noChangeArrowheads="1"/>
          </p:cNvSpPr>
          <p:nvPr/>
        </p:nvSpPr>
        <p:spPr bwMode="auto">
          <a:xfrm>
            <a:off x="1784648" y="4387719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23" name="Oval 441"/>
          <p:cNvSpPr>
            <a:spLocks noChangeArrowheads="1"/>
          </p:cNvSpPr>
          <p:nvPr/>
        </p:nvSpPr>
        <p:spPr bwMode="auto">
          <a:xfrm>
            <a:off x="2387690" y="4381580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85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512" y="1525974"/>
            <a:ext cx="6264696" cy="468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Sps-01-03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회원조회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(30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만원 이상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회원조회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(30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만원 이상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548800"/>
              </p:ext>
            </p:extLst>
          </p:nvPr>
        </p:nvGraphicFramePr>
        <p:xfrm>
          <a:off x="7381892" y="2329796"/>
          <a:ext cx="2303463" cy="3565525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스마트페이 디폴트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현재 이용하는 서비스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탭 이동으로 간편클릭 및 안심클릭 이용가능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167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주민등록번호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회원여부 판별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간편결제 가입여부 판별 후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간편결제 가입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간편결제 인증으로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(24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회원조회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회원조회 취소 안내 팝업 후 종료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(7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광고창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광고 사이트 팝업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317889"/>
              </p:ext>
            </p:extLst>
          </p:nvPr>
        </p:nvGraphicFramePr>
        <p:xfrm>
          <a:off x="7364445" y="1348371"/>
          <a:ext cx="2303463" cy="996696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848397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 이상 회원 조회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주민등록번호로 가입여부 판단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 광고 창은 온라인에만 제공됨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기존 간편결제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범용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제휴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회원은 조회 후 결제 페이지로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(25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072680" y="1892118"/>
            <a:ext cx="864096" cy="276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441"/>
          <p:cNvSpPr>
            <a:spLocks noChangeArrowheads="1"/>
          </p:cNvSpPr>
          <p:nvPr/>
        </p:nvSpPr>
        <p:spPr bwMode="auto">
          <a:xfrm>
            <a:off x="1928664" y="170080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409888" y="2005944"/>
            <a:ext cx="2336217" cy="3854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val 441"/>
          <p:cNvSpPr>
            <a:spLocks noChangeArrowheads="1"/>
          </p:cNvSpPr>
          <p:nvPr/>
        </p:nvSpPr>
        <p:spPr bwMode="auto">
          <a:xfrm>
            <a:off x="4232920" y="179541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885448" y="4132604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494279" y="4132604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Oval 441"/>
          <p:cNvSpPr>
            <a:spLocks noChangeArrowheads="1"/>
          </p:cNvSpPr>
          <p:nvPr/>
        </p:nvSpPr>
        <p:spPr bwMode="auto">
          <a:xfrm>
            <a:off x="1710429" y="395565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Oval 441"/>
          <p:cNvSpPr>
            <a:spLocks noChangeArrowheads="1"/>
          </p:cNvSpPr>
          <p:nvPr/>
        </p:nvSpPr>
        <p:spPr bwMode="auto">
          <a:xfrm>
            <a:off x="2436613" y="396387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425453" y="1908574"/>
            <a:ext cx="807468" cy="258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val 441"/>
          <p:cNvSpPr>
            <a:spLocks noChangeArrowheads="1"/>
          </p:cNvSpPr>
          <p:nvPr/>
        </p:nvSpPr>
        <p:spPr bwMode="auto">
          <a:xfrm>
            <a:off x="3287166" y="170080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45597" y="2240167"/>
            <a:ext cx="35016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441"/>
          <p:cNvSpPr>
            <a:spLocks noChangeArrowheads="1"/>
          </p:cNvSpPr>
          <p:nvPr/>
        </p:nvSpPr>
        <p:spPr bwMode="auto">
          <a:xfrm>
            <a:off x="571971" y="2093419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672281" y="3309698"/>
            <a:ext cx="2200599" cy="274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Oval 441"/>
          <p:cNvSpPr>
            <a:spLocks noChangeArrowheads="1"/>
          </p:cNvSpPr>
          <p:nvPr/>
        </p:nvSpPr>
        <p:spPr bwMode="auto">
          <a:xfrm>
            <a:off x="1508075" y="314096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86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512" y="1588555"/>
            <a:ext cx="6264696" cy="45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Sps-06-14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제휴 등록정보변경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카드삭제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</a:t>
            </a:r>
            <a:r>
              <a:rPr lang="ko-KR" altLang="en-US" sz="1200" b="1" dirty="0">
                <a:solidFill>
                  <a:schemeClr val="tx1"/>
                </a:solidFill>
              </a:rPr>
              <a:t>간편결제 등록정보변경 카드삭제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휴대</a:t>
            </a:r>
            <a:r>
              <a:rPr lang="ko-KR" altLang="en-US" sz="1200" b="1" dirty="0">
                <a:solidFill>
                  <a:schemeClr val="tx1"/>
                </a:solidFill>
              </a:rPr>
              <a:t>폰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인증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74310"/>
              </p:ext>
            </p:extLst>
          </p:nvPr>
        </p:nvGraphicFramePr>
        <p:xfrm>
          <a:off x="7381892" y="3308240"/>
          <a:ext cx="2303463" cy="282854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 인증 라디오버튼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 인증으로 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(40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받기 후 인증번호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받기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유효시간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(15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인증시간 초과시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(17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인증시간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카운트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삭제 완료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(50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등록정보 변경 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(35 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422867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추가 등록 카드 삭제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휴대폰 인증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759859" y="4021540"/>
            <a:ext cx="689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06872" y="3509246"/>
            <a:ext cx="15454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502963" y="4764407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85817" y="4764407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471886" y="4015138"/>
            <a:ext cx="1095098" cy="222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441"/>
          <p:cNvSpPr>
            <a:spLocks noChangeArrowheads="1"/>
          </p:cNvSpPr>
          <p:nvPr/>
        </p:nvSpPr>
        <p:spPr bwMode="auto">
          <a:xfrm>
            <a:off x="2288704" y="381164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Oval 441"/>
          <p:cNvSpPr>
            <a:spLocks noChangeArrowheads="1"/>
          </p:cNvSpPr>
          <p:nvPr/>
        </p:nvSpPr>
        <p:spPr bwMode="auto">
          <a:xfrm>
            <a:off x="1687926" y="4581295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Oval 441"/>
          <p:cNvSpPr>
            <a:spLocks noChangeArrowheads="1"/>
          </p:cNvSpPr>
          <p:nvPr/>
        </p:nvSpPr>
        <p:spPr bwMode="auto">
          <a:xfrm>
            <a:off x="1580083" y="381164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Oval 441"/>
          <p:cNvSpPr>
            <a:spLocks noChangeArrowheads="1"/>
          </p:cNvSpPr>
          <p:nvPr/>
        </p:nvSpPr>
        <p:spPr bwMode="auto">
          <a:xfrm>
            <a:off x="1624156" y="330758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Oval 441"/>
          <p:cNvSpPr>
            <a:spLocks noChangeArrowheads="1"/>
          </p:cNvSpPr>
          <p:nvPr/>
        </p:nvSpPr>
        <p:spPr bwMode="auto">
          <a:xfrm>
            <a:off x="2356623" y="458112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76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512" y="1537408"/>
            <a:ext cx="6225640" cy="464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Sps-06-15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제휴 등록정보변경 완료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카드삭제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등록정보변경 카드삭제 완료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823609"/>
              </p:ext>
            </p:extLst>
          </p:nvPr>
        </p:nvGraphicFramePr>
        <p:xfrm>
          <a:off x="7381892" y="3308240"/>
          <a:ext cx="2303463" cy="894588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등록정보변경 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(35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001004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추가 등록 카드 삭제 완료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2161458" y="4025194"/>
            <a:ext cx="631302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441"/>
          <p:cNvSpPr>
            <a:spLocks noChangeArrowheads="1"/>
          </p:cNvSpPr>
          <p:nvPr/>
        </p:nvSpPr>
        <p:spPr bwMode="auto">
          <a:xfrm>
            <a:off x="1975503" y="382809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18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933" y="1580562"/>
            <a:ext cx="6287276" cy="456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Sps-05-02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결제완료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결제완료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93806"/>
              </p:ext>
            </p:extLst>
          </p:nvPr>
        </p:nvGraphicFramePr>
        <p:xfrm>
          <a:off x="7381892" y="3308240"/>
          <a:ext cx="2303463" cy="894588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결제 완료 후 서비스 종료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021044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결제완료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2161458" y="4281796"/>
            <a:ext cx="631302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441"/>
          <p:cNvSpPr>
            <a:spLocks noChangeArrowheads="1"/>
          </p:cNvSpPr>
          <p:nvPr/>
        </p:nvSpPr>
        <p:spPr bwMode="auto">
          <a:xfrm>
            <a:off x="1964761" y="414908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484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798" y="1590516"/>
            <a:ext cx="6289410" cy="463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Sps-01-04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앱카드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안내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앱카드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안내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863812"/>
              </p:ext>
            </p:extLst>
          </p:nvPr>
        </p:nvGraphicFramePr>
        <p:xfrm>
          <a:off x="7381892" y="3308240"/>
          <a:ext cx="2303463" cy="2316480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디폴트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롯데카드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간편결제 제휴 시 변경가능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현재 이용하는 서비스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안드로이드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마켓 이동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QR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코드 이미지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아이폰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앱스토어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이동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QR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코드 이미지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안내 종료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광고창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광고 사이트 팝업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679682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안내 페이지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QR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바코드 인식 후 디바이스 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안드로이드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아이폰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마켓으로 이동 후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다운로드 유도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모바일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경우 안내페이지 없음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63791" y="1844824"/>
            <a:ext cx="1245954" cy="261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441"/>
          <p:cNvSpPr>
            <a:spLocks noChangeArrowheads="1"/>
          </p:cNvSpPr>
          <p:nvPr/>
        </p:nvSpPr>
        <p:spPr bwMode="auto">
          <a:xfrm>
            <a:off x="1645987" y="163701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416983" y="2095153"/>
            <a:ext cx="2336217" cy="3854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86980" y="4726029"/>
            <a:ext cx="810702" cy="747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183744" y="5546135"/>
            <a:ext cx="609093" cy="316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Oval 441"/>
          <p:cNvSpPr>
            <a:spLocks noChangeArrowheads="1"/>
          </p:cNvSpPr>
          <p:nvPr/>
        </p:nvSpPr>
        <p:spPr bwMode="auto">
          <a:xfrm>
            <a:off x="663338" y="460584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307725" y="1844824"/>
            <a:ext cx="936104" cy="261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636234" y="4727258"/>
            <a:ext cx="810702" cy="747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441"/>
          <p:cNvSpPr>
            <a:spLocks noChangeArrowheads="1"/>
          </p:cNvSpPr>
          <p:nvPr/>
        </p:nvSpPr>
        <p:spPr bwMode="auto">
          <a:xfrm>
            <a:off x="3092251" y="162880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8" name="Oval 441"/>
          <p:cNvSpPr>
            <a:spLocks noChangeArrowheads="1"/>
          </p:cNvSpPr>
          <p:nvPr/>
        </p:nvSpPr>
        <p:spPr bwMode="auto">
          <a:xfrm>
            <a:off x="2535546" y="460584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Oval 441"/>
          <p:cNvSpPr>
            <a:spLocks noChangeArrowheads="1"/>
          </p:cNvSpPr>
          <p:nvPr/>
        </p:nvSpPr>
        <p:spPr bwMode="auto">
          <a:xfrm>
            <a:off x="2037594" y="532592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Oval 441"/>
          <p:cNvSpPr>
            <a:spLocks noChangeArrowheads="1"/>
          </p:cNvSpPr>
          <p:nvPr/>
        </p:nvSpPr>
        <p:spPr bwMode="auto">
          <a:xfrm>
            <a:off x="4316387" y="193943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297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274" y="1523840"/>
            <a:ext cx="6264696" cy="468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Sps-01-05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회원조회 취소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회원조회 취소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715605"/>
              </p:ext>
            </p:extLst>
          </p:nvPr>
        </p:nvGraphicFramePr>
        <p:xfrm>
          <a:off x="7381892" y="2329796"/>
          <a:ext cx="2303463" cy="1772412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회원조회 취소 안내 팝업 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종료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확인 후 종료가 안되면 수동 종료 버튼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20336"/>
              </p:ext>
            </p:extLst>
          </p:nvPr>
        </p:nvGraphicFramePr>
        <p:xfrm>
          <a:off x="7364445" y="1348371"/>
          <a:ext cx="2303463" cy="848397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848397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회원조회 취소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5800621" y="5685962"/>
            <a:ext cx="8156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441"/>
          <p:cNvSpPr>
            <a:spLocks noChangeArrowheads="1"/>
          </p:cNvSpPr>
          <p:nvPr/>
        </p:nvSpPr>
        <p:spPr bwMode="auto">
          <a:xfrm>
            <a:off x="5654096" y="549558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03498" y="3738032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441"/>
          <p:cNvSpPr>
            <a:spLocks noChangeArrowheads="1"/>
          </p:cNvSpPr>
          <p:nvPr/>
        </p:nvSpPr>
        <p:spPr bwMode="auto">
          <a:xfrm>
            <a:off x="1965211" y="358949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9885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798" y="1534212"/>
            <a:ext cx="6264695" cy="467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Sps-02-01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회원 가입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제휴 회원 가입 정보 입력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919928"/>
              </p:ext>
            </p:extLst>
          </p:nvPr>
        </p:nvGraphicFramePr>
        <p:xfrm>
          <a:off x="7381892" y="2329796"/>
          <a:ext cx="2303463" cy="283489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아멕스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체크를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위한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3~4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 체크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유효기간 월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CVC(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아멕스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4DBC(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카드비밀번호 앞 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전화번호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국번 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3~4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받기 후 휴대폰 인증번호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인증을 위한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서신평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이용약관 동의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(9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376206"/>
              </p:ext>
            </p:extLst>
          </p:nvPr>
        </p:nvGraphicFramePr>
        <p:xfrm>
          <a:off x="7364445" y="1348371"/>
          <a:ext cx="2303463" cy="848397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848397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제휴 회원 가입 정보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2263990" y="3692318"/>
            <a:ext cx="1631393" cy="245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75562" y="2921589"/>
            <a:ext cx="4680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673584" y="3171786"/>
            <a:ext cx="11191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92236" y="3445476"/>
            <a:ext cx="4680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50848" y="3437644"/>
            <a:ext cx="4680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96165" y="3980350"/>
            <a:ext cx="6645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441"/>
          <p:cNvSpPr>
            <a:spLocks noChangeArrowheads="1"/>
          </p:cNvSpPr>
          <p:nvPr/>
        </p:nvSpPr>
        <p:spPr bwMode="auto">
          <a:xfrm>
            <a:off x="3236103" y="2797404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Oval 441"/>
          <p:cNvSpPr>
            <a:spLocks noChangeArrowheads="1"/>
          </p:cNvSpPr>
          <p:nvPr/>
        </p:nvSpPr>
        <p:spPr bwMode="auto">
          <a:xfrm>
            <a:off x="1568624" y="3046380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7" name="Oval 441"/>
          <p:cNvSpPr>
            <a:spLocks noChangeArrowheads="1"/>
          </p:cNvSpPr>
          <p:nvPr/>
        </p:nvSpPr>
        <p:spPr bwMode="auto">
          <a:xfrm>
            <a:off x="1568624" y="3320378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3236103" y="3301460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Oval 441"/>
          <p:cNvSpPr>
            <a:spLocks noChangeArrowheads="1"/>
          </p:cNvSpPr>
          <p:nvPr/>
        </p:nvSpPr>
        <p:spPr bwMode="auto">
          <a:xfrm>
            <a:off x="1568624" y="3870199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367244" y="3980350"/>
            <a:ext cx="10735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441"/>
          <p:cNvSpPr>
            <a:spLocks noChangeArrowheads="1"/>
          </p:cNvSpPr>
          <p:nvPr/>
        </p:nvSpPr>
        <p:spPr bwMode="auto">
          <a:xfrm>
            <a:off x="2289593" y="3878437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Oval 441"/>
          <p:cNvSpPr>
            <a:spLocks noChangeArrowheads="1"/>
          </p:cNvSpPr>
          <p:nvPr/>
        </p:nvSpPr>
        <p:spPr bwMode="auto">
          <a:xfrm>
            <a:off x="2176137" y="3609020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58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798" y="1519541"/>
            <a:ext cx="6264696" cy="469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Sps-02-02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제휴 회원 가입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(SMS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인증번호 받기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신규가입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(SMS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인증번호 받기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006923"/>
              </p:ext>
            </p:extLst>
          </p:nvPr>
        </p:nvGraphicFramePr>
        <p:xfrm>
          <a:off x="7376558" y="2780928"/>
          <a:ext cx="2303463" cy="4050157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인증을 위한 서울신용평가정보 제공 동의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약관보기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(10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동의함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동의안함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라디오버튼 선택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(11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주민등록번호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카드번호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13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휴대폰번호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및 통신사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발송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(15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유지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639974"/>
              </p:ext>
            </p:extLst>
          </p:nvPr>
        </p:nvGraphicFramePr>
        <p:xfrm>
          <a:off x="7364445" y="1348371"/>
          <a:ext cx="2303463" cy="1288541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288541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신규가입을 위한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본인인증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서울신용평가정보 인증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2383292" y="3743472"/>
            <a:ext cx="56880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441"/>
          <p:cNvSpPr>
            <a:spLocks noChangeArrowheads="1"/>
          </p:cNvSpPr>
          <p:nvPr/>
        </p:nvSpPr>
        <p:spPr bwMode="auto">
          <a:xfrm>
            <a:off x="2274813" y="3618443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987182" y="3743472"/>
            <a:ext cx="1173730" cy="152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31576" y="3489718"/>
            <a:ext cx="3695932" cy="1126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441"/>
          <p:cNvSpPr>
            <a:spLocks noChangeArrowheads="1"/>
          </p:cNvSpPr>
          <p:nvPr/>
        </p:nvSpPr>
        <p:spPr bwMode="auto">
          <a:xfrm>
            <a:off x="529211" y="3389944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96336" y="4208472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505167" y="4208472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441"/>
          <p:cNvSpPr>
            <a:spLocks noChangeArrowheads="1"/>
          </p:cNvSpPr>
          <p:nvPr/>
        </p:nvSpPr>
        <p:spPr bwMode="auto">
          <a:xfrm>
            <a:off x="2884817" y="3618443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3" name="Oval 441"/>
          <p:cNvSpPr>
            <a:spLocks noChangeArrowheads="1"/>
          </p:cNvSpPr>
          <p:nvPr/>
        </p:nvSpPr>
        <p:spPr bwMode="auto">
          <a:xfrm>
            <a:off x="1785571" y="4111750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4" name="Oval 441"/>
          <p:cNvSpPr>
            <a:spLocks noChangeArrowheads="1"/>
          </p:cNvSpPr>
          <p:nvPr/>
        </p:nvSpPr>
        <p:spPr bwMode="auto">
          <a:xfrm>
            <a:off x="2458357" y="4111750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884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Lk">
  <a:themeElements>
    <a:clrScheme name="SK C&amp;C Consulting">
      <a:dk1>
        <a:srgbClr val="000000"/>
      </a:dk1>
      <a:lt1>
        <a:srgbClr val="FFFFFF"/>
      </a:lt1>
      <a:dk2>
        <a:srgbClr val="004785"/>
      </a:dk2>
      <a:lt2>
        <a:srgbClr val="808080"/>
      </a:lt2>
      <a:accent1>
        <a:srgbClr val="3E7898"/>
      </a:accent1>
      <a:accent2>
        <a:srgbClr val="C0D8E6"/>
      </a:accent2>
      <a:accent3>
        <a:srgbClr val="FFFFFF"/>
      </a:accent3>
      <a:accent4>
        <a:srgbClr val="003B71"/>
      </a:accent4>
      <a:accent5>
        <a:srgbClr val="AFBECA"/>
      </a:accent5>
      <a:accent6>
        <a:srgbClr val="AEC4D0"/>
      </a:accent6>
      <a:hlink>
        <a:srgbClr val="6EA5C4"/>
      </a:hlink>
      <a:folHlink>
        <a:srgbClr val="C0C0C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6761</TotalTime>
  <Words>3116</Words>
  <Application>Microsoft Office PowerPoint</Application>
  <PresentationFormat>A4 용지(210x297mm)</PresentationFormat>
  <Paragraphs>638</Paragraphs>
  <Slides>52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3" baseType="lpstr">
      <vt:lpstr>iLk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Hee</dc:creator>
  <cp:lastModifiedBy>ILK03</cp:lastModifiedBy>
  <cp:revision>332</cp:revision>
  <dcterms:created xsi:type="dcterms:W3CDTF">2013-11-21T11:50:38Z</dcterms:created>
  <dcterms:modified xsi:type="dcterms:W3CDTF">2014-03-28T11:33:06Z</dcterms:modified>
</cp:coreProperties>
</file>